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600650" cy="43200638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6834" autoAdjust="0"/>
    <p:restoredTop sz="94660"/>
  </p:normalViewPr>
  <p:slideViewPr>
    <p:cSldViewPr snapToGrid="0">
      <p:cViewPr>
        <p:scale>
          <a:sx n="20" d="100"/>
          <a:sy n="20" d="100"/>
        </p:scale>
        <p:origin x="8" y="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95050" y="7070108"/>
            <a:ext cx="26010553" cy="15040222"/>
          </a:xfrm>
        </p:spPr>
        <p:txBody>
          <a:bodyPr anchor="b"/>
          <a:lstStyle>
            <a:lvl1pPr algn="ctr">
              <a:defRPr sz="2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5082" y="22690339"/>
            <a:ext cx="22950488" cy="10430151"/>
          </a:xfrm>
        </p:spPr>
        <p:txBody>
          <a:bodyPr/>
          <a:lstStyle>
            <a:lvl1pPr marL="0" indent="0" algn="ctr">
              <a:buNone/>
              <a:defRPr sz="8032"/>
            </a:lvl1pPr>
            <a:lvl2pPr marL="1530056" indent="0" algn="ctr">
              <a:buNone/>
              <a:defRPr sz="6693"/>
            </a:lvl2pPr>
            <a:lvl3pPr marL="3060113" indent="0" algn="ctr">
              <a:buNone/>
              <a:defRPr sz="6024"/>
            </a:lvl3pPr>
            <a:lvl4pPr marL="4590169" indent="0" algn="ctr">
              <a:buNone/>
              <a:defRPr sz="5354"/>
            </a:lvl4pPr>
            <a:lvl5pPr marL="6120225" indent="0" algn="ctr">
              <a:buNone/>
              <a:defRPr sz="5354"/>
            </a:lvl5pPr>
            <a:lvl6pPr marL="7650282" indent="0" algn="ctr">
              <a:buNone/>
              <a:defRPr sz="5354"/>
            </a:lvl6pPr>
            <a:lvl7pPr marL="9180338" indent="0" algn="ctr">
              <a:buNone/>
              <a:defRPr sz="5354"/>
            </a:lvl7pPr>
            <a:lvl8pPr marL="10710395" indent="0" algn="ctr">
              <a:buNone/>
              <a:defRPr sz="5354"/>
            </a:lvl8pPr>
            <a:lvl9pPr marL="12240450" indent="0" algn="ctr">
              <a:buNone/>
              <a:defRPr sz="535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B4DB-1944-4991-A188-4934FF4EF886}" type="datetimeFigureOut">
              <a:rPr lang="en-KE" smtClean="0"/>
              <a:t>16/11/2022</a:t>
            </a:fld>
            <a:endParaRPr lang="en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66721-07A7-46CF-BEAB-327DD5021B86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3232193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B4DB-1944-4991-A188-4934FF4EF886}" type="datetimeFigureOut">
              <a:rPr lang="en-KE" smtClean="0"/>
              <a:t>16/11/2022</a:t>
            </a:fld>
            <a:endParaRPr lang="en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66721-07A7-46CF-BEAB-327DD5021B86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3818272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898593" y="2300035"/>
            <a:ext cx="6598265" cy="366105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03798" y="2300035"/>
            <a:ext cx="19412287" cy="366105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B4DB-1944-4991-A188-4934FF4EF886}" type="datetimeFigureOut">
              <a:rPr lang="en-KE" smtClean="0"/>
              <a:t>16/11/2022</a:t>
            </a:fld>
            <a:endParaRPr lang="en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66721-07A7-46CF-BEAB-327DD5021B86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1913804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B4DB-1944-4991-A188-4934FF4EF886}" type="datetimeFigureOut">
              <a:rPr lang="en-KE" smtClean="0"/>
              <a:t>16/11/2022</a:t>
            </a:fld>
            <a:endParaRPr lang="en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66721-07A7-46CF-BEAB-327DD5021B86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330519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7859" y="10770172"/>
            <a:ext cx="26393061" cy="17970262"/>
          </a:xfrm>
        </p:spPr>
        <p:txBody>
          <a:bodyPr anchor="b"/>
          <a:lstStyle>
            <a:lvl1pPr>
              <a:defRPr sz="2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7859" y="28910441"/>
            <a:ext cx="26393061" cy="9450136"/>
          </a:xfrm>
        </p:spPr>
        <p:txBody>
          <a:bodyPr/>
          <a:lstStyle>
            <a:lvl1pPr marL="0" indent="0">
              <a:buNone/>
              <a:defRPr sz="8032">
                <a:solidFill>
                  <a:schemeClr val="tx1"/>
                </a:solidFill>
              </a:defRPr>
            </a:lvl1pPr>
            <a:lvl2pPr marL="1530056" indent="0">
              <a:buNone/>
              <a:defRPr sz="6693">
                <a:solidFill>
                  <a:schemeClr val="tx1">
                    <a:tint val="75000"/>
                  </a:schemeClr>
                </a:solidFill>
              </a:defRPr>
            </a:lvl2pPr>
            <a:lvl3pPr marL="3060113" indent="0">
              <a:buNone/>
              <a:defRPr sz="6024">
                <a:solidFill>
                  <a:schemeClr val="tx1">
                    <a:tint val="75000"/>
                  </a:schemeClr>
                </a:solidFill>
              </a:defRPr>
            </a:lvl3pPr>
            <a:lvl4pPr marL="4590169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4pPr>
            <a:lvl5pPr marL="6120225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5pPr>
            <a:lvl6pPr marL="7650282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6pPr>
            <a:lvl7pPr marL="9180338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7pPr>
            <a:lvl8pPr marL="10710395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8pPr>
            <a:lvl9pPr marL="12240450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B4DB-1944-4991-A188-4934FF4EF886}" type="datetimeFigureOut">
              <a:rPr lang="en-KE" smtClean="0"/>
              <a:t>16/11/2022</a:t>
            </a:fld>
            <a:endParaRPr lang="en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66721-07A7-46CF-BEAB-327DD5021B86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1561814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03795" y="11500170"/>
            <a:ext cx="13005276" cy="274104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91579" y="11500170"/>
            <a:ext cx="13005276" cy="274104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B4DB-1944-4991-A188-4934FF4EF886}" type="datetimeFigureOut">
              <a:rPr lang="en-KE" smtClean="0"/>
              <a:t>16/11/2022</a:t>
            </a:fld>
            <a:endParaRPr lang="en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66721-07A7-46CF-BEAB-327DD5021B86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2657264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781" y="2300044"/>
            <a:ext cx="26393061" cy="8350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7784" y="10590162"/>
            <a:ext cx="12945507" cy="5190073"/>
          </a:xfrm>
        </p:spPr>
        <p:txBody>
          <a:bodyPr anchor="b"/>
          <a:lstStyle>
            <a:lvl1pPr marL="0" indent="0">
              <a:buNone/>
              <a:defRPr sz="8032" b="1"/>
            </a:lvl1pPr>
            <a:lvl2pPr marL="1530056" indent="0">
              <a:buNone/>
              <a:defRPr sz="6693" b="1"/>
            </a:lvl2pPr>
            <a:lvl3pPr marL="3060113" indent="0">
              <a:buNone/>
              <a:defRPr sz="6024" b="1"/>
            </a:lvl3pPr>
            <a:lvl4pPr marL="4590169" indent="0">
              <a:buNone/>
              <a:defRPr sz="5354" b="1"/>
            </a:lvl4pPr>
            <a:lvl5pPr marL="6120225" indent="0">
              <a:buNone/>
              <a:defRPr sz="5354" b="1"/>
            </a:lvl5pPr>
            <a:lvl6pPr marL="7650282" indent="0">
              <a:buNone/>
              <a:defRPr sz="5354" b="1"/>
            </a:lvl6pPr>
            <a:lvl7pPr marL="9180338" indent="0">
              <a:buNone/>
              <a:defRPr sz="5354" b="1"/>
            </a:lvl7pPr>
            <a:lvl8pPr marL="10710395" indent="0">
              <a:buNone/>
              <a:defRPr sz="5354" b="1"/>
            </a:lvl8pPr>
            <a:lvl9pPr marL="12240450" indent="0">
              <a:buNone/>
              <a:defRPr sz="535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07784" y="15780234"/>
            <a:ext cx="12945507" cy="232103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491581" y="10590162"/>
            <a:ext cx="13009262" cy="5190073"/>
          </a:xfrm>
        </p:spPr>
        <p:txBody>
          <a:bodyPr anchor="b"/>
          <a:lstStyle>
            <a:lvl1pPr marL="0" indent="0">
              <a:buNone/>
              <a:defRPr sz="8032" b="1"/>
            </a:lvl1pPr>
            <a:lvl2pPr marL="1530056" indent="0">
              <a:buNone/>
              <a:defRPr sz="6693" b="1"/>
            </a:lvl2pPr>
            <a:lvl3pPr marL="3060113" indent="0">
              <a:buNone/>
              <a:defRPr sz="6024" b="1"/>
            </a:lvl3pPr>
            <a:lvl4pPr marL="4590169" indent="0">
              <a:buNone/>
              <a:defRPr sz="5354" b="1"/>
            </a:lvl4pPr>
            <a:lvl5pPr marL="6120225" indent="0">
              <a:buNone/>
              <a:defRPr sz="5354" b="1"/>
            </a:lvl5pPr>
            <a:lvl6pPr marL="7650282" indent="0">
              <a:buNone/>
              <a:defRPr sz="5354" b="1"/>
            </a:lvl6pPr>
            <a:lvl7pPr marL="9180338" indent="0">
              <a:buNone/>
              <a:defRPr sz="5354" b="1"/>
            </a:lvl7pPr>
            <a:lvl8pPr marL="10710395" indent="0">
              <a:buNone/>
              <a:defRPr sz="5354" b="1"/>
            </a:lvl8pPr>
            <a:lvl9pPr marL="12240450" indent="0">
              <a:buNone/>
              <a:defRPr sz="535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491581" y="15780234"/>
            <a:ext cx="13009262" cy="232103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B4DB-1944-4991-A188-4934FF4EF886}" type="datetimeFigureOut">
              <a:rPr lang="en-KE" smtClean="0"/>
              <a:t>16/11/2022</a:t>
            </a:fld>
            <a:endParaRPr lang="en-K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66721-07A7-46CF-BEAB-327DD5021B86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3032082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B4DB-1944-4991-A188-4934FF4EF886}" type="datetimeFigureOut">
              <a:rPr lang="en-KE" smtClean="0"/>
              <a:t>16/11/2022</a:t>
            </a:fld>
            <a:endParaRPr lang="en-K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66721-07A7-46CF-BEAB-327DD5021B86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4134009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B4DB-1944-4991-A188-4934FF4EF886}" type="datetimeFigureOut">
              <a:rPr lang="en-KE" smtClean="0"/>
              <a:t>16/11/2022</a:t>
            </a:fld>
            <a:endParaRPr lang="en-K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66721-07A7-46CF-BEAB-327DD5021B86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3907047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780" y="2880042"/>
            <a:ext cx="9869506" cy="10080149"/>
          </a:xfrm>
        </p:spPr>
        <p:txBody>
          <a:bodyPr anchor="b"/>
          <a:lstStyle>
            <a:lvl1pPr>
              <a:defRPr sz="1070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09262" y="6220102"/>
            <a:ext cx="15491579" cy="30700453"/>
          </a:xfrm>
        </p:spPr>
        <p:txBody>
          <a:bodyPr/>
          <a:lstStyle>
            <a:lvl1pPr>
              <a:defRPr sz="10709"/>
            </a:lvl1pPr>
            <a:lvl2pPr>
              <a:defRPr sz="9370"/>
            </a:lvl2pPr>
            <a:lvl3pPr>
              <a:defRPr sz="8032"/>
            </a:lvl3pPr>
            <a:lvl4pPr>
              <a:defRPr sz="6693"/>
            </a:lvl4pPr>
            <a:lvl5pPr>
              <a:defRPr sz="6693"/>
            </a:lvl5pPr>
            <a:lvl6pPr>
              <a:defRPr sz="6693"/>
            </a:lvl6pPr>
            <a:lvl7pPr>
              <a:defRPr sz="6693"/>
            </a:lvl7pPr>
            <a:lvl8pPr>
              <a:defRPr sz="6693"/>
            </a:lvl8pPr>
            <a:lvl9pPr>
              <a:defRPr sz="669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7780" y="12960192"/>
            <a:ext cx="9869506" cy="24010358"/>
          </a:xfrm>
        </p:spPr>
        <p:txBody>
          <a:bodyPr/>
          <a:lstStyle>
            <a:lvl1pPr marL="0" indent="0">
              <a:buNone/>
              <a:defRPr sz="5354"/>
            </a:lvl1pPr>
            <a:lvl2pPr marL="1530056" indent="0">
              <a:buNone/>
              <a:defRPr sz="4685"/>
            </a:lvl2pPr>
            <a:lvl3pPr marL="3060113" indent="0">
              <a:buNone/>
              <a:defRPr sz="4016"/>
            </a:lvl3pPr>
            <a:lvl4pPr marL="4590169" indent="0">
              <a:buNone/>
              <a:defRPr sz="3347"/>
            </a:lvl4pPr>
            <a:lvl5pPr marL="6120225" indent="0">
              <a:buNone/>
              <a:defRPr sz="3347"/>
            </a:lvl5pPr>
            <a:lvl6pPr marL="7650282" indent="0">
              <a:buNone/>
              <a:defRPr sz="3347"/>
            </a:lvl6pPr>
            <a:lvl7pPr marL="9180338" indent="0">
              <a:buNone/>
              <a:defRPr sz="3347"/>
            </a:lvl7pPr>
            <a:lvl8pPr marL="10710395" indent="0">
              <a:buNone/>
              <a:defRPr sz="3347"/>
            </a:lvl8pPr>
            <a:lvl9pPr marL="12240450" indent="0">
              <a:buNone/>
              <a:defRPr sz="334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B4DB-1944-4991-A188-4934FF4EF886}" type="datetimeFigureOut">
              <a:rPr lang="en-KE" smtClean="0"/>
              <a:t>16/11/2022</a:t>
            </a:fld>
            <a:endParaRPr lang="en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66721-07A7-46CF-BEAB-327DD5021B86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2311666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780" y="2880042"/>
            <a:ext cx="9869506" cy="10080149"/>
          </a:xfrm>
        </p:spPr>
        <p:txBody>
          <a:bodyPr anchor="b"/>
          <a:lstStyle>
            <a:lvl1pPr>
              <a:defRPr sz="1070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009262" y="6220102"/>
            <a:ext cx="15491579" cy="30700453"/>
          </a:xfrm>
        </p:spPr>
        <p:txBody>
          <a:bodyPr anchor="t"/>
          <a:lstStyle>
            <a:lvl1pPr marL="0" indent="0">
              <a:buNone/>
              <a:defRPr sz="10709"/>
            </a:lvl1pPr>
            <a:lvl2pPr marL="1530056" indent="0">
              <a:buNone/>
              <a:defRPr sz="9370"/>
            </a:lvl2pPr>
            <a:lvl3pPr marL="3060113" indent="0">
              <a:buNone/>
              <a:defRPr sz="8032"/>
            </a:lvl3pPr>
            <a:lvl4pPr marL="4590169" indent="0">
              <a:buNone/>
              <a:defRPr sz="6693"/>
            </a:lvl4pPr>
            <a:lvl5pPr marL="6120225" indent="0">
              <a:buNone/>
              <a:defRPr sz="6693"/>
            </a:lvl5pPr>
            <a:lvl6pPr marL="7650282" indent="0">
              <a:buNone/>
              <a:defRPr sz="6693"/>
            </a:lvl6pPr>
            <a:lvl7pPr marL="9180338" indent="0">
              <a:buNone/>
              <a:defRPr sz="6693"/>
            </a:lvl7pPr>
            <a:lvl8pPr marL="10710395" indent="0">
              <a:buNone/>
              <a:defRPr sz="6693"/>
            </a:lvl8pPr>
            <a:lvl9pPr marL="12240450" indent="0">
              <a:buNone/>
              <a:defRPr sz="669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7780" y="12960192"/>
            <a:ext cx="9869506" cy="24010358"/>
          </a:xfrm>
        </p:spPr>
        <p:txBody>
          <a:bodyPr/>
          <a:lstStyle>
            <a:lvl1pPr marL="0" indent="0">
              <a:buNone/>
              <a:defRPr sz="5354"/>
            </a:lvl1pPr>
            <a:lvl2pPr marL="1530056" indent="0">
              <a:buNone/>
              <a:defRPr sz="4685"/>
            </a:lvl2pPr>
            <a:lvl3pPr marL="3060113" indent="0">
              <a:buNone/>
              <a:defRPr sz="4016"/>
            </a:lvl3pPr>
            <a:lvl4pPr marL="4590169" indent="0">
              <a:buNone/>
              <a:defRPr sz="3347"/>
            </a:lvl4pPr>
            <a:lvl5pPr marL="6120225" indent="0">
              <a:buNone/>
              <a:defRPr sz="3347"/>
            </a:lvl5pPr>
            <a:lvl6pPr marL="7650282" indent="0">
              <a:buNone/>
              <a:defRPr sz="3347"/>
            </a:lvl6pPr>
            <a:lvl7pPr marL="9180338" indent="0">
              <a:buNone/>
              <a:defRPr sz="3347"/>
            </a:lvl7pPr>
            <a:lvl8pPr marL="10710395" indent="0">
              <a:buNone/>
              <a:defRPr sz="3347"/>
            </a:lvl8pPr>
            <a:lvl9pPr marL="12240450" indent="0">
              <a:buNone/>
              <a:defRPr sz="334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B4DB-1944-4991-A188-4934FF4EF886}" type="datetimeFigureOut">
              <a:rPr lang="en-KE" smtClean="0"/>
              <a:t>16/11/2022</a:t>
            </a:fld>
            <a:endParaRPr lang="en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66721-07A7-46CF-BEAB-327DD5021B86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2430465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3796" y="2300044"/>
            <a:ext cx="26393061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3796" y="11500170"/>
            <a:ext cx="26393061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03795" y="40040601"/>
            <a:ext cx="688514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4B4DB-1944-4991-A188-4934FF4EF886}" type="datetimeFigureOut">
              <a:rPr lang="en-KE" smtClean="0"/>
              <a:t>16/11/2022</a:t>
            </a:fld>
            <a:endParaRPr lang="en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36467" y="40040601"/>
            <a:ext cx="10327719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11709" y="40040601"/>
            <a:ext cx="688514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66721-07A7-46CF-BEAB-327DD5021B86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4170636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60113" rtl="0" eaLnBrk="1" latinLnBrk="0" hangingPunct="1">
        <a:lnSpc>
          <a:spcPct val="90000"/>
        </a:lnSpc>
        <a:spcBef>
          <a:spcPct val="0"/>
        </a:spcBef>
        <a:buNone/>
        <a:defRPr sz="147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5028" indent="-765028" algn="l" defTabSz="3060113" rtl="0" eaLnBrk="1" latinLnBrk="0" hangingPunct="1">
        <a:lnSpc>
          <a:spcPct val="90000"/>
        </a:lnSpc>
        <a:spcBef>
          <a:spcPts val="3347"/>
        </a:spcBef>
        <a:buFont typeface="Arial" panose="020B0604020202020204" pitchFamily="34" charset="0"/>
        <a:buChar char="•"/>
        <a:defRPr sz="9370" kern="1200">
          <a:solidFill>
            <a:schemeClr val="tx1"/>
          </a:solidFill>
          <a:latin typeface="+mn-lt"/>
          <a:ea typeface="+mn-ea"/>
          <a:cs typeface="+mn-cs"/>
        </a:defRPr>
      </a:lvl1pPr>
      <a:lvl2pPr marL="2295085" indent="-765028" algn="l" defTabSz="3060113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8032" kern="1200">
          <a:solidFill>
            <a:schemeClr val="tx1"/>
          </a:solidFill>
          <a:latin typeface="+mn-lt"/>
          <a:ea typeface="+mn-ea"/>
          <a:cs typeface="+mn-cs"/>
        </a:defRPr>
      </a:lvl2pPr>
      <a:lvl3pPr marL="3825141" indent="-765028" algn="l" defTabSz="3060113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693" kern="1200">
          <a:solidFill>
            <a:schemeClr val="tx1"/>
          </a:solidFill>
          <a:latin typeface="+mn-lt"/>
          <a:ea typeface="+mn-ea"/>
          <a:cs typeface="+mn-cs"/>
        </a:defRPr>
      </a:lvl3pPr>
      <a:lvl4pPr marL="5355196" indent="-765028" algn="l" defTabSz="3060113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4pPr>
      <a:lvl5pPr marL="6885253" indent="-765028" algn="l" defTabSz="3060113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5pPr>
      <a:lvl6pPr marL="8415309" indent="-765028" algn="l" defTabSz="3060113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6pPr>
      <a:lvl7pPr marL="9945366" indent="-765028" algn="l" defTabSz="3060113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7pPr>
      <a:lvl8pPr marL="11475422" indent="-765028" algn="l" defTabSz="3060113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8pPr>
      <a:lvl9pPr marL="13005478" indent="-765028" algn="l" defTabSz="3060113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60113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1pPr>
      <a:lvl2pPr marL="1530056" algn="l" defTabSz="3060113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2pPr>
      <a:lvl3pPr marL="3060113" algn="l" defTabSz="3060113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3pPr>
      <a:lvl4pPr marL="4590169" algn="l" defTabSz="3060113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4pPr>
      <a:lvl5pPr marL="6120225" algn="l" defTabSz="3060113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5pPr>
      <a:lvl6pPr marL="7650282" algn="l" defTabSz="3060113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6pPr>
      <a:lvl7pPr marL="9180338" algn="l" defTabSz="3060113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7pPr>
      <a:lvl8pPr marL="10710395" algn="l" defTabSz="3060113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8pPr>
      <a:lvl9pPr marL="12240450" algn="l" defTabSz="3060113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6F85D99-BA13-4684-B33D-0AE9D56AF25F}"/>
              </a:ext>
            </a:extLst>
          </p:cNvPr>
          <p:cNvSpPr/>
          <p:nvPr/>
        </p:nvSpPr>
        <p:spPr>
          <a:xfrm>
            <a:off x="7485610" y="749418"/>
            <a:ext cx="12206648" cy="304698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THE KSG ALUMNI ASSOCIATION </a:t>
            </a:r>
            <a:endParaRPr lang="en-KE" sz="9600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7B64E1-F1ED-4FE1-AE6A-EF442C3A2D20}"/>
              </a:ext>
            </a:extLst>
          </p:cNvPr>
          <p:cNvSpPr/>
          <p:nvPr/>
        </p:nvSpPr>
        <p:spPr>
          <a:xfrm>
            <a:off x="1061248" y="5875750"/>
            <a:ext cx="8231607" cy="2308324"/>
          </a:xfrm>
          <a:prstGeom prst="rect">
            <a:avLst/>
          </a:prstGeom>
          <a:solidFill>
            <a:srgbClr val="92D050"/>
          </a:solidFill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US" sz="4800" dirty="0">
                <a:latin typeface="Arial Narrow" panose="020B0606020202030204" pitchFamily="34" charset="0"/>
              </a:rPr>
              <a:t>Established on 19</a:t>
            </a:r>
            <a:r>
              <a:rPr lang="en-US" sz="4800" baseline="30000" dirty="0">
                <a:latin typeface="Arial Narrow" panose="020B0606020202030204" pitchFamily="34" charset="0"/>
              </a:rPr>
              <a:t>th</a:t>
            </a:r>
            <a:r>
              <a:rPr lang="en-US" sz="4800" dirty="0">
                <a:latin typeface="Arial Narrow" panose="020B0606020202030204" pitchFamily="34" charset="0"/>
              </a:rPr>
              <a:t> October,, 2020, registered with the Registrar of Societies as an apolitical society</a:t>
            </a:r>
            <a:endParaRPr lang="en-KE" sz="4800" dirty="0">
              <a:latin typeface="Arial Narrow" panose="020B0606020202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FA5081-F75F-4FD7-BD0B-406C7D88C17C}"/>
              </a:ext>
            </a:extLst>
          </p:cNvPr>
          <p:cNvSpPr/>
          <p:nvPr/>
        </p:nvSpPr>
        <p:spPr>
          <a:xfrm>
            <a:off x="2720041" y="13467667"/>
            <a:ext cx="22428136" cy="124526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66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Objectives of the Association:</a:t>
            </a:r>
          </a:p>
          <a:p>
            <a:pPr marL="571514" indent="-571514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6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provide continuous professional capacity &amp; educational development programs for members</a:t>
            </a:r>
          </a:p>
          <a:p>
            <a:pPr marL="571514" indent="-571514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6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Provide avenues for productively/coordinated means of giving back to society e.g. supporting underprivileged students in selected schools </a:t>
            </a:r>
          </a:p>
          <a:p>
            <a:pPr marL="571514" indent="-571514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6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Enriching the public service through shared experiences and knowledge, mentorship opportunities for younger public servants </a:t>
            </a:r>
          </a:p>
          <a:p>
            <a:pPr marL="571514" indent="-571514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6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Documentation of the wealth of knowledge garnered over the years of service.</a:t>
            </a:r>
          </a:p>
          <a:p>
            <a:pPr marL="571514" indent="-571514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6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Undertake research activities in collaboration with KSG’s centers for Research</a:t>
            </a:r>
            <a:endParaRPr lang="en-KE" sz="6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6278604-3ECF-44E8-9885-2B8318F3609C}"/>
              </a:ext>
            </a:extLst>
          </p:cNvPr>
          <p:cNvSpPr/>
          <p:nvPr/>
        </p:nvSpPr>
        <p:spPr>
          <a:xfrm>
            <a:off x="1061248" y="8588173"/>
            <a:ext cx="8358794" cy="25656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8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Target</a:t>
            </a:r>
            <a:r>
              <a:rPr lang="en-US" sz="4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-Former participants of the Kenya School of Government in all campuses</a:t>
            </a:r>
            <a:endParaRPr lang="en-KE" sz="48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89E0F2-B888-4FC4-B268-DFA9AAA6544D}"/>
              </a:ext>
            </a:extLst>
          </p:cNvPr>
          <p:cNvSpPr/>
          <p:nvPr/>
        </p:nvSpPr>
        <p:spPr>
          <a:xfrm>
            <a:off x="21204198" y="4110234"/>
            <a:ext cx="8823402" cy="5839355"/>
          </a:xfrm>
          <a:prstGeom prst="rect">
            <a:avLst/>
          </a:prstGeom>
          <a:solidFill>
            <a:srgbClr val="92D050"/>
          </a:solidFill>
          <a:ln w="34925"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5400" b="1" u="sng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Registration of the KSG Alumni Association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800" b="1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Kshs</a:t>
            </a:r>
            <a:r>
              <a:rPr lang="en-US" sz="48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1,000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Payable through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NBK </a:t>
            </a:r>
            <a:r>
              <a:rPr lang="en-US" sz="48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Paybill</a:t>
            </a:r>
            <a:r>
              <a:rPr lang="en-US" sz="4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No: </a:t>
            </a:r>
            <a:r>
              <a:rPr lang="en-US" sz="48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976006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Account No. Your name</a:t>
            </a:r>
            <a:endParaRPr lang="en-KE" sz="48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25DE1D9B-F4C7-4A7C-B304-5CE7028B2D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676845"/>
              </p:ext>
            </p:extLst>
          </p:nvPr>
        </p:nvGraphicFramePr>
        <p:xfrm>
          <a:off x="14850979" y="28307342"/>
          <a:ext cx="12706437" cy="7691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85531">
                  <a:extLst>
                    <a:ext uri="{9D8B030D-6E8A-4147-A177-3AD203B41FA5}">
                      <a16:colId xmlns:a16="http://schemas.microsoft.com/office/drawing/2014/main" val="3769059989"/>
                    </a:ext>
                  </a:extLst>
                </a:gridCol>
                <a:gridCol w="5220906">
                  <a:extLst>
                    <a:ext uri="{9D8B030D-6E8A-4147-A177-3AD203B41FA5}">
                      <a16:colId xmlns:a16="http://schemas.microsoft.com/office/drawing/2014/main" val="1482012166"/>
                    </a:ext>
                  </a:extLst>
                </a:gridCol>
              </a:tblGrid>
              <a:tr h="995235">
                <a:tc>
                  <a:txBody>
                    <a:bodyPr/>
                    <a:lstStyle/>
                    <a:p>
                      <a:r>
                        <a:rPr lang="en-US" sz="4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Immediate Activities</a:t>
                      </a:r>
                      <a:endParaRPr lang="en-KE" sz="4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Timelines</a:t>
                      </a:r>
                      <a:endParaRPr lang="en-KE" sz="4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895527"/>
                  </a:ext>
                </a:extLst>
              </a:tr>
              <a:tr h="1900323">
                <a:tc>
                  <a:txBody>
                    <a:bodyPr/>
                    <a:lstStyle/>
                    <a:p>
                      <a:r>
                        <a:rPr lang="en-US" sz="4800" dirty="0">
                          <a:latin typeface="Arial Narrow" panose="020B0606020202030204" pitchFamily="34" charset="0"/>
                        </a:rPr>
                        <a:t>Recruitment/registration of members</a:t>
                      </a:r>
                      <a:endParaRPr lang="en-KE" sz="480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800" dirty="0">
                          <a:latin typeface="Arial Narrow" panose="020B0606020202030204" pitchFamily="34" charset="0"/>
                        </a:rPr>
                        <a:t>On going</a:t>
                      </a:r>
                      <a:endParaRPr lang="en-KE" sz="480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983762"/>
                  </a:ext>
                </a:extLst>
              </a:tr>
              <a:tr h="1900323">
                <a:tc>
                  <a:txBody>
                    <a:bodyPr/>
                    <a:lstStyle/>
                    <a:p>
                      <a:r>
                        <a:rPr lang="en-US" sz="4800" dirty="0">
                          <a:latin typeface="Arial Narrow" panose="020B0606020202030204" pitchFamily="34" charset="0"/>
                        </a:rPr>
                        <a:t>Sensitization of members</a:t>
                      </a:r>
                      <a:endParaRPr lang="en-KE" sz="480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800" dirty="0">
                          <a:latin typeface="Arial Narrow" panose="020B0606020202030204" pitchFamily="34" charset="0"/>
                        </a:rPr>
                        <a:t>Continuous</a:t>
                      </a:r>
                      <a:endParaRPr lang="en-KE" sz="480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4503207"/>
                  </a:ext>
                </a:extLst>
              </a:tr>
              <a:tr h="995235">
                <a:tc>
                  <a:txBody>
                    <a:bodyPr/>
                    <a:lstStyle/>
                    <a:p>
                      <a:r>
                        <a:rPr lang="en-US" sz="4800" dirty="0">
                          <a:latin typeface="Arial Narrow" panose="020B0606020202030204" pitchFamily="34" charset="0"/>
                        </a:rPr>
                        <a:t>KSG Alumni Launch</a:t>
                      </a:r>
                      <a:endParaRPr lang="en-KE" sz="480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800" dirty="0">
                          <a:latin typeface="Arial Narrow" panose="020B0606020202030204" pitchFamily="34" charset="0"/>
                        </a:rPr>
                        <a:t>7</a:t>
                      </a:r>
                      <a:r>
                        <a:rPr lang="en-US" sz="4800" baseline="30000" dirty="0">
                          <a:latin typeface="Arial Narrow" panose="020B0606020202030204" pitchFamily="34" charset="0"/>
                        </a:rPr>
                        <a:t>th</a:t>
                      </a:r>
                      <a:r>
                        <a:rPr lang="en-US" sz="4800" dirty="0">
                          <a:latin typeface="Arial Narrow" panose="020B0606020202030204" pitchFamily="34" charset="0"/>
                        </a:rPr>
                        <a:t> Dec. 2022</a:t>
                      </a:r>
                      <a:endParaRPr lang="en-KE" sz="480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352575"/>
                  </a:ext>
                </a:extLst>
              </a:tr>
              <a:tr h="1900323">
                <a:tc>
                  <a:txBody>
                    <a:bodyPr/>
                    <a:lstStyle/>
                    <a:p>
                      <a:r>
                        <a:rPr lang="en-US" sz="4800" dirty="0">
                          <a:latin typeface="Arial Narrow" panose="020B0606020202030204" pitchFamily="34" charset="0"/>
                        </a:rPr>
                        <a:t>Roll out of KSG workplan</a:t>
                      </a:r>
                      <a:endParaRPr lang="en-KE" sz="480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800" dirty="0">
                          <a:latin typeface="Arial Narrow" panose="020B0606020202030204" pitchFamily="34" charset="0"/>
                        </a:rPr>
                        <a:t>7</a:t>
                      </a:r>
                      <a:r>
                        <a:rPr lang="en-US" sz="4800" baseline="30000" dirty="0">
                          <a:latin typeface="Arial Narrow" panose="020B0606020202030204" pitchFamily="34" charset="0"/>
                        </a:rPr>
                        <a:t>th</a:t>
                      </a:r>
                      <a:r>
                        <a:rPr lang="en-US" sz="4800" dirty="0">
                          <a:latin typeface="Arial Narrow" panose="020B0606020202030204" pitchFamily="34" charset="0"/>
                        </a:rPr>
                        <a:t> Dec. 2022</a:t>
                      </a:r>
                      <a:endParaRPr lang="en-KE" sz="480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600065"/>
                  </a:ext>
                </a:extLst>
              </a:tr>
            </a:tbl>
          </a:graphicData>
        </a:graphic>
      </p:graphicFrame>
      <p:pic>
        <p:nvPicPr>
          <p:cNvPr id="19" name="Picture 18">
            <a:extLst>
              <a:ext uri="{FF2B5EF4-FFF2-40B4-BE49-F238E27FC236}">
                <a16:creationId xmlns:a16="http://schemas.microsoft.com/office/drawing/2014/main" id="{AE756532-C6D3-4933-ADFA-357572DD3E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7229" y="3600459"/>
            <a:ext cx="11037626" cy="911609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9FFD3FCD-3F04-40D0-9471-AD59F5DE0D62}"/>
              </a:ext>
            </a:extLst>
          </p:cNvPr>
          <p:cNvSpPr/>
          <p:nvPr/>
        </p:nvSpPr>
        <p:spPr>
          <a:xfrm>
            <a:off x="2828171" y="28307342"/>
            <a:ext cx="8231607" cy="7478970"/>
          </a:xfrm>
          <a:prstGeom prst="rect">
            <a:avLst/>
          </a:prstGeom>
          <a:solidFill>
            <a:srgbClr val="92D050"/>
          </a:solidFill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US" sz="4800" b="1" u="sng" dirty="0">
                <a:latin typeface="Arial Narrow" panose="020B0606020202030204" pitchFamily="34" charset="0"/>
              </a:rPr>
              <a:t>Proposed Alumni Activities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800" dirty="0">
                <a:latin typeface="Arial Narrow" panose="020B0606020202030204" pitchFamily="34" charset="0"/>
              </a:rPr>
              <a:t>Leadership conferences and seminars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800" dirty="0">
                <a:latin typeface="Arial Narrow" panose="020B0606020202030204" pitchFamily="34" charset="0"/>
              </a:rPr>
              <a:t>Awareness forums on topical/ emerging issues in public service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800" dirty="0">
                <a:latin typeface="Arial Narrow" panose="020B0606020202030204" pitchFamily="34" charset="0"/>
              </a:rPr>
              <a:t>Team building and Get togethers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800" dirty="0">
                <a:latin typeface="Arial Narrow" panose="020B0606020202030204" pitchFamily="34" charset="0"/>
              </a:rPr>
              <a:t>Networking with Alumni from other schools of Governments</a:t>
            </a:r>
          </a:p>
        </p:txBody>
      </p:sp>
    </p:spTree>
    <p:extLst>
      <p:ext uri="{BB962C8B-B14F-4D97-AF65-F5344CB8AC3E}">
        <p14:creationId xmlns:p14="http://schemas.microsoft.com/office/powerpoint/2010/main" val="3420847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</TotalTime>
  <Words>191</Words>
  <Application>Microsoft Office PowerPoint</Application>
  <PresentationFormat>Custom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10</cp:revision>
  <dcterms:created xsi:type="dcterms:W3CDTF">2022-11-16T13:40:26Z</dcterms:created>
  <dcterms:modified xsi:type="dcterms:W3CDTF">2022-11-16T14:58:44Z</dcterms:modified>
</cp:coreProperties>
</file>