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432006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834" autoAdjust="0"/>
    <p:restoredTop sz="94660"/>
  </p:normalViewPr>
  <p:slideViewPr>
    <p:cSldViewPr snapToGrid="0">
      <p:cViewPr>
        <p:scale>
          <a:sx n="20" d="100"/>
          <a:sy n="20" d="100"/>
        </p:scale>
        <p:origin x="8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50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2" y="22690339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56" indent="0" algn="ctr">
              <a:buNone/>
              <a:defRPr sz="6693"/>
            </a:lvl2pPr>
            <a:lvl3pPr marL="3060113" indent="0" algn="ctr">
              <a:buNone/>
              <a:defRPr sz="6024"/>
            </a:lvl3pPr>
            <a:lvl4pPr marL="4590169" indent="0" algn="ctr">
              <a:buNone/>
              <a:defRPr sz="5354"/>
            </a:lvl4pPr>
            <a:lvl5pPr marL="6120225" indent="0" algn="ctr">
              <a:buNone/>
              <a:defRPr sz="5354"/>
            </a:lvl5pPr>
            <a:lvl6pPr marL="7650282" indent="0" algn="ctr">
              <a:buNone/>
              <a:defRPr sz="5354"/>
            </a:lvl6pPr>
            <a:lvl7pPr marL="9180338" indent="0" algn="ctr">
              <a:buNone/>
              <a:defRPr sz="5354"/>
            </a:lvl7pPr>
            <a:lvl8pPr marL="10710395" indent="0" algn="ctr">
              <a:buNone/>
              <a:defRPr sz="5354"/>
            </a:lvl8pPr>
            <a:lvl9pPr marL="12240450" indent="0" algn="ctr">
              <a:buNone/>
              <a:defRPr sz="535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23219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81827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3" y="2300035"/>
            <a:ext cx="6598265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8" y="2300035"/>
            <a:ext cx="19412287" cy="366105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91380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30519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9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9" y="28910441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56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113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16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225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282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33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395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450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56181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65726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1" y="2300044"/>
            <a:ext cx="26393061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2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56" indent="0">
              <a:buNone/>
              <a:defRPr sz="6693" b="1"/>
            </a:lvl2pPr>
            <a:lvl3pPr marL="3060113" indent="0">
              <a:buNone/>
              <a:defRPr sz="6024" b="1"/>
            </a:lvl3pPr>
            <a:lvl4pPr marL="4590169" indent="0">
              <a:buNone/>
              <a:defRPr sz="5354" b="1"/>
            </a:lvl4pPr>
            <a:lvl5pPr marL="6120225" indent="0">
              <a:buNone/>
              <a:defRPr sz="5354" b="1"/>
            </a:lvl5pPr>
            <a:lvl6pPr marL="7650282" indent="0">
              <a:buNone/>
              <a:defRPr sz="5354" b="1"/>
            </a:lvl6pPr>
            <a:lvl7pPr marL="9180338" indent="0">
              <a:buNone/>
              <a:defRPr sz="5354" b="1"/>
            </a:lvl7pPr>
            <a:lvl8pPr marL="10710395" indent="0">
              <a:buNone/>
              <a:defRPr sz="5354" b="1"/>
            </a:lvl8pPr>
            <a:lvl9pPr marL="12240450" indent="0">
              <a:buNone/>
              <a:defRPr sz="535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4"/>
            <a:ext cx="12945507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2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56" indent="0">
              <a:buNone/>
              <a:defRPr sz="6693" b="1"/>
            </a:lvl2pPr>
            <a:lvl3pPr marL="3060113" indent="0">
              <a:buNone/>
              <a:defRPr sz="6024" b="1"/>
            </a:lvl3pPr>
            <a:lvl4pPr marL="4590169" indent="0">
              <a:buNone/>
              <a:defRPr sz="5354" b="1"/>
            </a:lvl4pPr>
            <a:lvl5pPr marL="6120225" indent="0">
              <a:buNone/>
              <a:defRPr sz="5354" b="1"/>
            </a:lvl5pPr>
            <a:lvl6pPr marL="7650282" indent="0">
              <a:buNone/>
              <a:defRPr sz="5354" b="1"/>
            </a:lvl6pPr>
            <a:lvl7pPr marL="9180338" indent="0">
              <a:buNone/>
              <a:defRPr sz="5354" b="1"/>
            </a:lvl7pPr>
            <a:lvl8pPr marL="10710395" indent="0">
              <a:buNone/>
              <a:defRPr sz="5354" b="1"/>
            </a:lvl8pPr>
            <a:lvl9pPr marL="12240450" indent="0">
              <a:buNone/>
              <a:defRPr sz="535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4"/>
            <a:ext cx="13009262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03208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13400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90704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2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56" indent="0">
              <a:buNone/>
              <a:defRPr sz="4685"/>
            </a:lvl2pPr>
            <a:lvl3pPr marL="3060113" indent="0">
              <a:buNone/>
              <a:defRPr sz="4016"/>
            </a:lvl3pPr>
            <a:lvl4pPr marL="4590169" indent="0">
              <a:buNone/>
              <a:defRPr sz="3347"/>
            </a:lvl4pPr>
            <a:lvl5pPr marL="6120225" indent="0">
              <a:buNone/>
              <a:defRPr sz="3347"/>
            </a:lvl5pPr>
            <a:lvl6pPr marL="7650282" indent="0">
              <a:buNone/>
              <a:defRPr sz="3347"/>
            </a:lvl6pPr>
            <a:lvl7pPr marL="9180338" indent="0">
              <a:buNone/>
              <a:defRPr sz="3347"/>
            </a:lvl7pPr>
            <a:lvl8pPr marL="10710395" indent="0">
              <a:buNone/>
              <a:defRPr sz="3347"/>
            </a:lvl8pPr>
            <a:lvl9pPr marL="12240450" indent="0">
              <a:buNone/>
              <a:defRPr sz="33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1166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56" indent="0">
              <a:buNone/>
              <a:defRPr sz="9370"/>
            </a:lvl2pPr>
            <a:lvl3pPr marL="3060113" indent="0">
              <a:buNone/>
              <a:defRPr sz="8032"/>
            </a:lvl3pPr>
            <a:lvl4pPr marL="4590169" indent="0">
              <a:buNone/>
              <a:defRPr sz="6693"/>
            </a:lvl4pPr>
            <a:lvl5pPr marL="6120225" indent="0">
              <a:buNone/>
              <a:defRPr sz="6693"/>
            </a:lvl5pPr>
            <a:lvl6pPr marL="7650282" indent="0">
              <a:buNone/>
              <a:defRPr sz="6693"/>
            </a:lvl6pPr>
            <a:lvl7pPr marL="9180338" indent="0">
              <a:buNone/>
              <a:defRPr sz="6693"/>
            </a:lvl7pPr>
            <a:lvl8pPr marL="10710395" indent="0">
              <a:buNone/>
              <a:defRPr sz="6693"/>
            </a:lvl8pPr>
            <a:lvl9pPr marL="12240450" indent="0">
              <a:buNone/>
              <a:defRPr sz="669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2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56" indent="0">
              <a:buNone/>
              <a:defRPr sz="4685"/>
            </a:lvl2pPr>
            <a:lvl3pPr marL="3060113" indent="0">
              <a:buNone/>
              <a:defRPr sz="4016"/>
            </a:lvl3pPr>
            <a:lvl4pPr marL="4590169" indent="0">
              <a:buNone/>
              <a:defRPr sz="3347"/>
            </a:lvl4pPr>
            <a:lvl5pPr marL="6120225" indent="0">
              <a:buNone/>
              <a:defRPr sz="3347"/>
            </a:lvl5pPr>
            <a:lvl6pPr marL="7650282" indent="0">
              <a:buNone/>
              <a:defRPr sz="3347"/>
            </a:lvl6pPr>
            <a:lvl7pPr marL="9180338" indent="0">
              <a:buNone/>
              <a:defRPr sz="3347"/>
            </a:lvl7pPr>
            <a:lvl8pPr marL="10710395" indent="0">
              <a:buNone/>
              <a:defRPr sz="3347"/>
            </a:lvl8pPr>
            <a:lvl9pPr marL="12240450" indent="0">
              <a:buNone/>
              <a:defRPr sz="33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43046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6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6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B4DB-1944-4991-A188-4934FF4EF886}" type="datetimeFigureOut">
              <a:rPr lang="en-KE" smtClean="0"/>
              <a:t>16/11/2022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7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6721-07A7-46CF-BEAB-327DD5021B8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17063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113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28" indent="-765028" algn="l" defTabSz="3060113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85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141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196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253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309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366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422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478" indent="-765028" algn="l" defTabSz="3060113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56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113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169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225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282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338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395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450" algn="l" defTabSz="3060113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F85D99-BA13-4684-B33D-0AE9D56AF25F}"/>
              </a:ext>
            </a:extLst>
          </p:cNvPr>
          <p:cNvSpPr/>
          <p:nvPr/>
        </p:nvSpPr>
        <p:spPr>
          <a:xfrm>
            <a:off x="7485610" y="749418"/>
            <a:ext cx="12206648" cy="30469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KSG ALUMNI ASSOCIATION </a:t>
            </a:r>
            <a:endParaRPr lang="en-KE" sz="9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B64E1-F1ED-4FE1-AE6A-EF442C3A2D20}"/>
              </a:ext>
            </a:extLst>
          </p:cNvPr>
          <p:cNvSpPr/>
          <p:nvPr/>
        </p:nvSpPr>
        <p:spPr>
          <a:xfrm>
            <a:off x="1061248" y="5875750"/>
            <a:ext cx="8231607" cy="2308324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4800" dirty="0">
                <a:latin typeface="Arial Narrow" panose="020B0606020202030204" pitchFamily="34" charset="0"/>
              </a:rPr>
              <a:t>Established on 19</a:t>
            </a:r>
            <a:r>
              <a:rPr lang="en-US" sz="4800" baseline="30000" dirty="0">
                <a:latin typeface="Arial Narrow" panose="020B0606020202030204" pitchFamily="34" charset="0"/>
              </a:rPr>
              <a:t>th</a:t>
            </a:r>
            <a:r>
              <a:rPr lang="en-US" sz="4800" dirty="0">
                <a:latin typeface="Arial Narrow" panose="020B0606020202030204" pitchFamily="34" charset="0"/>
              </a:rPr>
              <a:t> October,, 2020, registered with the Registrar of Societies as an apolitical society</a:t>
            </a:r>
            <a:endParaRPr lang="en-KE" sz="4800" dirty="0">
              <a:latin typeface="Arial Narrow" panose="020B0606020202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5081-F75F-4FD7-BD0B-406C7D88C17C}"/>
              </a:ext>
            </a:extLst>
          </p:cNvPr>
          <p:cNvSpPr/>
          <p:nvPr/>
        </p:nvSpPr>
        <p:spPr>
          <a:xfrm>
            <a:off x="2720041" y="13467667"/>
            <a:ext cx="22428136" cy="12452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of the Association:</a:t>
            </a:r>
          </a:p>
          <a:p>
            <a:pPr marL="571514" indent="-571514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provide continuous professional capacity &amp; educational development programs for members</a:t>
            </a:r>
          </a:p>
          <a:p>
            <a:pPr marL="571514" indent="-571514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avenues for productively/coordinated means of giving back to society e.g. supporting underprivileged students in selected schools </a:t>
            </a:r>
          </a:p>
          <a:p>
            <a:pPr marL="571514" indent="-571514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Enriching the public service through shared experiences and knowledge, mentorship opportunities for younger public servants </a:t>
            </a:r>
          </a:p>
          <a:p>
            <a:pPr marL="571514" indent="-571514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 of the wealth of knowledge garnered over the years of service.</a:t>
            </a:r>
          </a:p>
          <a:p>
            <a:pPr marL="571514" indent="-571514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Undertake research activities in collaboration with KSG’s centers for Research</a:t>
            </a:r>
            <a:endParaRPr lang="en-KE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278604-3ECF-44E8-9885-2B8318F3609C}"/>
              </a:ext>
            </a:extLst>
          </p:cNvPr>
          <p:cNvSpPr/>
          <p:nvPr/>
        </p:nvSpPr>
        <p:spPr>
          <a:xfrm>
            <a:off x="1061248" y="8588173"/>
            <a:ext cx="8358794" cy="2565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</a:t>
            </a:r>
            <a:r>
              <a:rPr lang="en-US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-Former participants of the Kenya School of Government in all campuses</a:t>
            </a:r>
            <a:endParaRPr lang="en-KE" sz="4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89E0F2-B888-4FC4-B268-DFA9AAA6544D}"/>
              </a:ext>
            </a:extLst>
          </p:cNvPr>
          <p:cNvSpPr/>
          <p:nvPr/>
        </p:nvSpPr>
        <p:spPr>
          <a:xfrm>
            <a:off x="21204198" y="4110234"/>
            <a:ext cx="8823402" cy="5839355"/>
          </a:xfrm>
          <a:prstGeom prst="rect">
            <a:avLst/>
          </a:prstGeom>
          <a:solidFill>
            <a:srgbClr val="92D050"/>
          </a:solidFill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b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of the KSG Alumni Association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Kshs</a:t>
            </a:r>
            <a:r>
              <a:rPr lang="en-US" sz="4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1,000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Payable through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NBK </a:t>
            </a:r>
            <a:r>
              <a:rPr lang="en-US" sz="4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Paybill</a:t>
            </a:r>
            <a:r>
              <a:rPr lang="en-US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No: </a:t>
            </a:r>
            <a:r>
              <a:rPr lang="en-US" sz="4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976006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No. Your name</a:t>
            </a:r>
            <a:endParaRPr lang="en-KE" sz="4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5DE1D9B-F4C7-4A7C-B304-5CE7028B2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76845"/>
              </p:ext>
            </p:extLst>
          </p:nvPr>
        </p:nvGraphicFramePr>
        <p:xfrm>
          <a:off x="14850979" y="28307342"/>
          <a:ext cx="12706437" cy="769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5531">
                  <a:extLst>
                    <a:ext uri="{9D8B030D-6E8A-4147-A177-3AD203B41FA5}">
                      <a16:colId xmlns:a16="http://schemas.microsoft.com/office/drawing/2014/main" val="3769059989"/>
                    </a:ext>
                  </a:extLst>
                </a:gridCol>
                <a:gridCol w="5220906">
                  <a:extLst>
                    <a:ext uri="{9D8B030D-6E8A-4147-A177-3AD203B41FA5}">
                      <a16:colId xmlns:a16="http://schemas.microsoft.com/office/drawing/2014/main" val="1482012166"/>
                    </a:ext>
                  </a:extLst>
                </a:gridCol>
              </a:tblGrid>
              <a:tr h="995235">
                <a:tc>
                  <a:txBody>
                    <a:bodyPr/>
                    <a:lstStyle/>
                    <a:p>
                      <a:r>
                        <a:rPr lang="en-US" sz="4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Immediate Activities</a:t>
                      </a:r>
                      <a:endParaRPr lang="en-KE" sz="4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Timelines</a:t>
                      </a:r>
                      <a:endParaRPr lang="en-KE" sz="4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895527"/>
                  </a:ext>
                </a:extLst>
              </a:tr>
              <a:tr h="1900323"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Recruitment/registration of members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On going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983762"/>
                  </a:ext>
                </a:extLst>
              </a:tr>
              <a:tr h="1900323"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Sensitization of members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Continuous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503207"/>
                  </a:ext>
                </a:extLst>
              </a:tr>
              <a:tr h="995235"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KSG Alumni Launch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n-US" sz="4800" baseline="30000" dirty="0">
                          <a:latin typeface="Arial Narrow" panose="020B0606020202030204" pitchFamily="34" charset="0"/>
                        </a:rPr>
                        <a:t>th</a:t>
                      </a:r>
                      <a:r>
                        <a:rPr lang="en-US" sz="4800" dirty="0">
                          <a:latin typeface="Arial Narrow" panose="020B0606020202030204" pitchFamily="34" charset="0"/>
                        </a:rPr>
                        <a:t> Dec. 2022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352575"/>
                  </a:ext>
                </a:extLst>
              </a:tr>
              <a:tr h="1900323"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Roll out of KSG workplan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en-US" sz="4800" baseline="30000" dirty="0">
                          <a:latin typeface="Arial Narrow" panose="020B0606020202030204" pitchFamily="34" charset="0"/>
                        </a:rPr>
                        <a:t>th</a:t>
                      </a:r>
                      <a:r>
                        <a:rPr lang="en-US" sz="4800" dirty="0">
                          <a:latin typeface="Arial Narrow" panose="020B0606020202030204" pitchFamily="34" charset="0"/>
                        </a:rPr>
                        <a:t> Dec. 2022</a:t>
                      </a:r>
                      <a:endParaRPr lang="en-KE" sz="4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600065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AE756532-C6D3-4933-ADFA-357572DD3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229" y="3600459"/>
            <a:ext cx="11037626" cy="91160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FFD3FCD-3F04-40D0-9471-AD59F5DE0D62}"/>
              </a:ext>
            </a:extLst>
          </p:cNvPr>
          <p:cNvSpPr/>
          <p:nvPr/>
        </p:nvSpPr>
        <p:spPr>
          <a:xfrm>
            <a:off x="2828171" y="28307342"/>
            <a:ext cx="8231607" cy="7478970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4800" b="1" u="sng" dirty="0">
                <a:latin typeface="Arial Narrow" panose="020B0606020202030204" pitchFamily="34" charset="0"/>
              </a:rPr>
              <a:t>Proposed Alumni Activities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latin typeface="Arial Narrow" panose="020B0606020202030204" pitchFamily="34" charset="0"/>
              </a:rPr>
              <a:t>Leadership conferences and seminars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latin typeface="Arial Narrow" panose="020B0606020202030204" pitchFamily="34" charset="0"/>
              </a:rPr>
              <a:t>Awareness forums on topical/ emerging issues in public service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latin typeface="Arial Narrow" panose="020B0606020202030204" pitchFamily="34" charset="0"/>
              </a:rPr>
              <a:t>Team building and Get togethers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latin typeface="Arial Narrow" panose="020B0606020202030204" pitchFamily="34" charset="0"/>
              </a:rPr>
              <a:t>Networking with Alumni from other schools of Governments</a:t>
            </a:r>
          </a:p>
        </p:txBody>
      </p:sp>
    </p:spTree>
    <p:extLst>
      <p:ext uri="{BB962C8B-B14F-4D97-AF65-F5344CB8AC3E}">
        <p14:creationId xmlns:p14="http://schemas.microsoft.com/office/powerpoint/2010/main" val="342084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191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2022-11-16T13:40:26Z</dcterms:created>
  <dcterms:modified xsi:type="dcterms:W3CDTF">2022-11-16T14:58:44Z</dcterms:modified>
</cp:coreProperties>
</file>