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50" d="100"/>
          <a:sy n="50" d="100"/>
        </p:scale>
        <p:origin x="75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69FF9-E696-493F-8F47-6686F1A52B7B}"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170150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69FF9-E696-493F-8F47-6686F1A52B7B}"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270351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69FF9-E696-493F-8F47-6686F1A52B7B}"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10731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69FF9-E696-493F-8F47-6686F1A52B7B}"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5975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69FF9-E696-493F-8F47-6686F1A52B7B}"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43069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69FF9-E696-493F-8F47-6686F1A52B7B}"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395050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69FF9-E696-493F-8F47-6686F1A52B7B}" type="datetimeFigureOut">
              <a:rPr lang="en-US" smtClean="0"/>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177739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69FF9-E696-493F-8F47-6686F1A52B7B}" type="datetimeFigureOut">
              <a:rPr lang="en-US" smtClean="0"/>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354191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69FF9-E696-493F-8F47-6686F1A52B7B}" type="datetimeFigureOut">
              <a:rPr lang="en-US" smtClean="0"/>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257150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69FF9-E696-493F-8F47-6686F1A52B7B}"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101114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69FF9-E696-493F-8F47-6686F1A52B7B}"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E3E5C-6899-4AD4-B4C1-DD195315BD24}" type="slidenum">
              <a:rPr lang="en-US" smtClean="0"/>
              <a:t>‹#›</a:t>
            </a:fld>
            <a:endParaRPr lang="en-US"/>
          </a:p>
        </p:txBody>
      </p:sp>
    </p:spTree>
    <p:extLst>
      <p:ext uri="{BB962C8B-B14F-4D97-AF65-F5344CB8AC3E}">
        <p14:creationId xmlns:p14="http://schemas.microsoft.com/office/powerpoint/2010/main" val="36463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69FF9-E696-493F-8F47-6686F1A52B7B}" type="datetimeFigureOut">
              <a:rPr lang="en-US" smtClean="0"/>
              <a:t>6/14/2022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E3E5C-6899-4AD4-B4C1-DD195315BD24}" type="slidenum">
              <a:rPr lang="en-US" smtClean="0"/>
              <a:t>‹#›</a:t>
            </a:fld>
            <a:endParaRPr lang="en-US"/>
          </a:p>
        </p:txBody>
      </p:sp>
    </p:spTree>
    <p:extLst>
      <p:ext uri="{BB962C8B-B14F-4D97-AF65-F5344CB8AC3E}">
        <p14:creationId xmlns:p14="http://schemas.microsoft.com/office/powerpoint/2010/main" val="123358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a:xfrm>
            <a:off x="782770" y="555885"/>
            <a:ext cx="4503313" cy="2981928"/>
          </a:xfrm>
        </p:spPr>
        <p:txBody>
          <a:bodyPr>
            <a:normAutofit/>
          </a:bodyPr>
          <a:lstStyle/>
          <a:p>
            <a:pPr algn="l"/>
            <a:r>
              <a:rPr lang="en-US" sz="4400" b="1" dirty="0" smtClean="0">
                <a:solidFill>
                  <a:schemeClr val="bg1"/>
                </a:solidFill>
              </a:rPr>
              <a:t>KSG</a:t>
            </a:r>
            <a:br>
              <a:rPr lang="en-US" sz="4400" b="1" dirty="0" smtClean="0">
                <a:solidFill>
                  <a:schemeClr val="bg1"/>
                </a:solidFill>
              </a:rPr>
            </a:br>
            <a:r>
              <a:rPr lang="en-US" sz="4400" b="1" dirty="0" smtClean="0">
                <a:solidFill>
                  <a:schemeClr val="bg1"/>
                </a:solidFill>
              </a:rPr>
              <a:t>ALUMNI</a:t>
            </a:r>
            <a:r>
              <a:rPr lang="en-US" b="1" dirty="0" smtClean="0">
                <a:solidFill>
                  <a:schemeClr val="bg1"/>
                </a:solidFill>
              </a:rPr>
              <a:t/>
            </a:r>
            <a:br>
              <a:rPr lang="en-US" b="1" dirty="0" smtClean="0">
                <a:solidFill>
                  <a:schemeClr val="bg1"/>
                </a:solidFill>
              </a:rPr>
            </a:br>
            <a:r>
              <a:rPr lang="en-US" sz="4400" b="1" dirty="0" smtClean="0">
                <a:solidFill>
                  <a:schemeClr val="bg1"/>
                </a:solidFill>
              </a:rPr>
              <a:t>ASSOCIATION</a:t>
            </a:r>
            <a:endParaRPr lang="en-US" sz="4400" b="1" dirty="0">
              <a:solidFill>
                <a:schemeClr val="bg1"/>
              </a:solidFill>
            </a:endParaRPr>
          </a:p>
        </p:txBody>
      </p:sp>
      <p:sp>
        <p:nvSpPr>
          <p:cNvPr id="8" name="Subtitle 7"/>
          <p:cNvSpPr>
            <a:spLocks noGrp="1"/>
          </p:cNvSpPr>
          <p:nvPr>
            <p:ph type="subTitle" idx="1"/>
          </p:nvPr>
        </p:nvSpPr>
        <p:spPr>
          <a:xfrm>
            <a:off x="782769" y="3978912"/>
            <a:ext cx="5931877" cy="896815"/>
          </a:xfrm>
        </p:spPr>
        <p:txBody>
          <a:bodyPr>
            <a:normAutofit fontScale="85000" lnSpcReduction="10000"/>
          </a:bodyPr>
          <a:lstStyle/>
          <a:p>
            <a:pPr algn="l"/>
            <a:r>
              <a:rPr lang="en-US" b="1" dirty="0" smtClean="0">
                <a:solidFill>
                  <a:schemeClr val="bg1"/>
                </a:solidFill>
              </a:rPr>
              <a:t>Enhancing Personal and Professional Engagement and</a:t>
            </a:r>
          </a:p>
          <a:p>
            <a:pPr algn="l"/>
            <a:r>
              <a:rPr lang="en-US" b="1" dirty="0" smtClean="0">
                <a:solidFill>
                  <a:schemeClr val="bg1"/>
                </a:solidFill>
              </a:rPr>
              <a:t>Networking Opportunities</a:t>
            </a:r>
            <a:endParaRPr lang="en-US" b="1"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646" y="247650"/>
            <a:ext cx="5830826" cy="6362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0" name="Straight Connector 9"/>
          <p:cNvCxnSpPr/>
          <p:nvPr/>
        </p:nvCxnSpPr>
        <p:spPr>
          <a:xfrm>
            <a:off x="782768" y="3690213"/>
            <a:ext cx="376063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769" y="5114547"/>
            <a:ext cx="376063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495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6200" y="323850"/>
            <a:ext cx="8096250" cy="87630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smtClean="0">
                <a:solidFill>
                  <a:prstClr val="white"/>
                </a:solidFill>
              </a:rPr>
              <a:t>           </a:t>
            </a:r>
            <a:r>
              <a:rPr lang="en-US" sz="3000" b="1" spc="56" dirty="0">
                <a:solidFill>
                  <a:prstClr val="white"/>
                </a:solidFill>
              </a:rPr>
              <a:t>IMPORTANCE OF ALUMNI ORGANISATION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600700" y="1343323"/>
            <a:ext cx="6096000" cy="6278642"/>
          </a:xfrm>
          <a:prstGeom prst="rect">
            <a:avLst/>
          </a:prstGeom>
        </p:spPr>
        <p:txBody>
          <a:bodyPr>
            <a:spAutoFit/>
          </a:bodyPr>
          <a:lstStyle/>
          <a:p>
            <a:pPr marL="457200" lvl="0" indent="-457200" algn="just">
              <a:spcBef>
                <a:spcPts val="300"/>
              </a:spcBef>
              <a:buFont typeface="Arial" panose="020B0604020202020204" pitchFamily="34" charset="0"/>
              <a:buChar char="•"/>
            </a:pPr>
            <a:r>
              <a:rPr lang="en-US" sz="2800" dirty="0" smtClean="0">
                <a:solidFill>
                  <a:srgbClr val="143753"/>
                </a:solidFill>
              </a:rPr>
              <a:t>A well-developed training program for alumni volunteers is essential (</a:t>
            </a:r>
            <a:r>
              <a:rPr lang="en-US" sz="2800" dirty="0" err="1" smtClean="0">
                <a:solidFill>
                  <a:srgbClr val="143753"/>
                </a:solidFill>
              </a:rPr>
              <a:t>Dolbert</a:t>
            </a:r>
            <a:r>
              <a:rPr lang="en-US" sz="2800" dirty="0" smtClean="0">
                <a:solidFill>
                  <a:srgbClr val="143753"/>
                </a:solidFill>
              </a:rPr>
              <a:t>, 2000).</a:t>
            </a:r>
          </a:p>
          <a:p>
            <a:pPr marL="457200" lvl="0" indent="-457200" algn="just">
              <a:spcBef>
                <a:spcPts val="300"/>
              </a:spcBef>
              <a:buFont typeface="Arial" panose="020B0604020202020204" pitchFamily="34" charset="0"/>
              <a:buChar char="•"/>
            </a:pPr>
            <a:r>
              <a:rPr lang="en-US" sz="2800" dirty="0" smtClean="0">
                <a:solidFill>
                  <a:srgbClr val="143753"/>
                </a:solidFill>
              </a:rPr>
              <a:t>At the University of Alabama membership in the alumni association is one of the most highly sought after student leadership opportunities.</a:t>
            </a:r>
          </a:p>
          <a:p>
            <a:pPr marL="457200" lvl="0" indent="-457200" algn="just">
              <a:spcBef>
                <a:spcPts val="300"/>
              </a:spcBef>
              <a:buFont typeface="Arial" panose="020B0604020202020204" pitchFamily="34" charset="0"/>
              <a:buChar char="•"/>
            </a:pPr>
            <a:r>
              <a:rPr lang="en-US" sz="2800" dirty="0" smtClean="0">
                <a:solidFill>
                  <a:srgbClr val="143753"/>
                </a:solidFill>
              </a:rPr>
              <a:t>The organization sponsors social and fund raising events, and each individual is asked to donate specific number of community service hours.</a:t>
            </a:r>
          </a:p>
          <a:p>
            <a:pPr marL="457200" lvl="0" indent="-457200" algn="just">
              <a:spcBef>
                <a:spcPts val="300"/>
              </a:spcBef>
              <a:buFont typeface="Arial" panose="020B0604020202020204" pitchFamily="34" charset="0"/>
              <a:buChar char="•"/>
            </a:pPr>
            <a:endParaRPr lang="en-US" sz="2800" dirty="0">
              <a:solidFill>
                <a:srgbClr val="143753"/>
              </a:solidFill>
            </a:endParaRPr>
          </a:p>
          <a:p>
            <a:pPr marL="214313" lvl="0" indent="-214313" algn="just">
              <a:spcBef>
                <a:spcPts val="300"/>
              </a:spcBef>
            </a:pPr>
            <a:endParaRPr lang="en-US" sz="2800" dirty="0">
              <a:solidFill>
                <a:prstClr val="black"/>
              </a:solidFill>
            </a:endParaRPr>
          </a:p>
        </p:txBody>
      </p:sp>
    </p:spTree>
    <p:extLst>
      <p:ext uri="{BB962C8B-B14F-4D97-AF65-F5344CB8AC3E}">
        <p14:creationId xmlns:p14="http://schemas.microsoft.com/office/powerpoint/2010/main" val="2124022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323850"/>
            <a:ext cx="8020050" cy="83820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smtClean="0">
                <a:solidFill>
                  <a:prstClr val="white"/>
                </a:solidFill>
              </a:rPr>
              <a:t>         </a:t>
            </a:r>
            <a:r>
              <a:rPr lang="en-US" sz="3000" b="1" spc="56" dirty="0">
                <a:solidFill>
                  <a:prstClr val="white"/>
                </a:solidFill>
              </a:rPr>
              <a:t>IMPORTANCE OF ALUMNI ORGANISATION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600700" y="1468562"/>
            <a:ext cx="6096000" cy="5116785"/>
          </a:xfrm>
          <a:prstGeom prst="rect">
            <a:avLst/>
          </a:prstGeom>
        </p:spPr>
        <p:txBody>
          <a:bodyPr>
            <a:spAutoFit/>
          </a:bodyPr>
          <a:lstStyle/>
          <a:p>
            <a:pPr marL="457200" lvl="0" indent="-457200" algn="just">
              <a:spcBef>
                <a:spcPts val="300"/>
              </a:spcBef>
              <a:buFont typeface="Arial" panose="020B0604020202020204" pitchFamily="34" charset="0"/>
              <a:buChar char="•"/>
            </a:pPr>
            <a:r>
              <a:rPr lang="en-US" sz="2700" dirty="0" smtClean="0">
                <a:solidFill>
                  <a:srgbClr val="143753"/>
                </a:solidFill>
              </a:rPr>
              <a:t>Members support literacy instruction, blood drives and food banks and monies raised support an annual upperclassman scholarship chosen by the membership.</a:t>
            </a:r>
          </a:p>
          <a:p>
            <a:pPr marL="457200" lvl="0" indent="-457200" algn="just">
              <a:spcBef>
                <a:spcPts val="300"/>
              </a:spcBef>
              <a:buFont typeface="Arial" panose="020B0604020202020204" pitchFamily="34" charset="0"/>
              <a:buChar char="•"/>
            </a:pPr>
            <a:r>
              <a:rPr lang="en-US" sz="2700" dirty="0" smtClean="0">
                <a:solidFill>
                  <a:srgbClr val="143753"/>
                </a:solidFill>
              </a:rPr>
              <a:t>At the University of South Carolina there are 2300 active student’s members in the alumni organizations. The benefits of membership include discounts, a subscription to the alumni magazine and the chance to support the alumni scholarship program.</a:t>
            </a:r>
            <a:endParaRPr lang="en-US" sz="2700" dirty="0">
              <a:solidFill>
                <a:srgbClr val="143753"/>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762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982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0" y="323850"/>
            <a:ext cx="8039100" cy="99060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smtClean="0">
                <a:solidFill>
                  <a:prstClr val="white"/>
                </a:solidFill>
              </a:rPr>
              <a:t>         </a:t>
            </a:r>
            <a:r>
              <a:rPr lang="en-US" sz="3000" b="1" spc="56" dirty="0">
                <a:solidFill>
                  <a:prstClr val="white"/>
                </a:solidFill>
              </a:rPr>
              <a:t>IMPORTANCE OF ALUMNI ORGANISATION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657850" y="1417365"/>
            <a:ext cx="6096000" cy="5193729"/>
          </a:xfrm>
          <a:prstGeom prst="rect">
            <a:avLst/>
          </a:prstGeom>
        </p:spPr>
        <p:txBody>
          <a:bodyPr>
            <a:spAutoFit/>
          </a:bodyPr>
          <a:lstStyle/>
          <a:p>
            <a:pPr marL="457200" lvl="0" indent="-457200" algn="just">
              <a:spcBef>
                <a:spcPts val="300"/>
              </a:spcBef>
              <a:buFont typeface="Arial" panose="020B0604020202020204" pitchFamily="34" charset="0"/>
              <a:buChar char="•"/>
            </a:pPr>
            <a:r>
              <a:rPr lang="en-US" sz="2700" dirty="0" smtClean="0">
                <a:solidFill>
                  <a:srgbClr val="143753"/>
                </a:solidFill>
              </a:rPr>
              <a:t>Membership organizations have the added benefit of providing current students with the chance to enhance their leadership skills.</a:t>
            </a:r>
          </a:p>
          <a:p>
            <a:pPr marL="457200" lvl="0" indent="-457200" algn="just">
              <a:spcBef>
                <a:spcPts val="300"/>
              </a:spcBef>
              <a:buFont typeface="Arial" panose="020B0604020202020204" pitchFamily="34" charset="0"/>
              <a:buChar char="•"/>
            </a:pPr>
            <a:r>
              <a:rPr lang="en-US" sz="2700" dirty="0" smtClean="0">
                <a:solidFill>
                  <a:srgbClr val="143753"/>
                </a:solidFill>
              </a:rPr>
              <a:t>The University of Notre Dame Indiana has had a formal alumni community service program since 1990 (</a:t>
            </a:r>
            <a:r>
              <a:rPr lang="en-US" sz="2700" dirty="0" err="1" smtClean="0">
                <a:solidFill>
                  <a:srgbClr val="143753"/>
                </a:solidFill>
              </a:rPr>
              <a:t>Scalzo</a:t>
            </a:r>
            <a:r>
              <a:rPr lang="en-US" sz="2700" dirty="0" smtClean="0">
                <a:solidFill>
                  <a:srgbClr val="143753"/>
                </a:solidFill>
              </a:rPr>
              <a:t> 1994 ).</a:t>
            </a:r>
          </a:p>
          <a:p>
            <a:pPr marL="457200" lvl="0" indent="-457200" algn="just">
              <a:spcBef>
                <a:spcPts val="300"/>
              </a:spcBef>
              <a:buFont typeface="Arial" panose="020B0604020202020204" pitchFamily="34" charset="0"/>
              <a:buChar char="•"/>
            </a:pPr>
            <a:r>
              <a:rPr lang="en-US" sz="2700" dirty="0" smtClean="0">
                <a:solidFill>
                  <a:srgbClr val="143753"/>
                </a:solidFill>
              </a:rPr>
              <a:t>At the University of South Indiana, the student’s alumni organization sponsors an annual holiday tree lighting event.</a:t>
            </a:r>
          </a:p>
          <a:p>
            <a:pPr marL="457200" lvl="0" indent="-457200" algn="just">
              <a:spcBef>
                <a:spcPts val="300"/>
              </a:spcBef>
              <a:buFont typeface="Arial" panose="020B0604020202020204" pitchFamily="34" charset="0"/>
              <a:buChar char="•"/>
            </a:pPr>
            <a:endParaRPr lang="en-US" sz="2700" dirty="0">
              <a:solidFill>
                <a:srgbClr val="143753"/>
              </a:solidFill>
            </a:endParaRPr>
          </a:p>
        </p:txBody>
      </p:sp>
    </p:spTree>
    <p:extLst>
      <p:ext uri="{BB962C8B-B14F-4D97-AF65-F5344CB8AC3E}">
        <p14:creationId xmlns:p14="http://schemas.microsoft.com/office/powerpoint/2010/main" val="404806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6100" y="323850"/>
            <a:ext cx="8972550" cy="85725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smtClean="0">
                <a:solidFill>
                  <a:prstClr val="white"/>
                </a:solidFill>
              </a:rPr>
              <a:t>                   </a:t>
            </a:r>
            <a:r>
              <a:rPr lang="en-US" sz="3000" b="1" spc="56" dirty="0">
                <a:solidFill>
                  <a:prstClr val="white"/>
                </a:solidFill>
              </a:rPr>
              <a:t>IMPORTANCE OF ALUMNI ORGANISATION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467350" y="1363876"/>
            <a:ext cx="6457950" cy="5132174"/>
          </a:xfrm>
          <a:prstGeom prst="rect">
            <a:avLst/>
          </a:prstGeom>
        </p:spPr>
        <p:txBody>
          <a:bodyPr wrap="square">
            <a:spAutoFit/>
          </a:bodyPr>
          <a:lstStyle/>
          <a:p>
            <a:pPr marL="457200" lvl="0" indent="-457200" algn="just">
              <a:spcBef>
                <a:spcPts val="300"/>
              </a:spcBef>
              <a:buFont typeface="Arial" panose="020B0604020202020204" pitchFamily="34" charset="0"/>
              <a:buChar char="•"/>
            </a:pPr>
            <a:r>
              <a:rPr lang="en-US" sz="2500" dirty="0" smtClean="0">
                <a:solidFill>
                  <a:srgbClr val="143753"/>
                </a:solidFill>
              </a:rPr>
              <a:t>A number of alumni organizations sponsor job shadowing and mentoring programs, summer job placement or internship opportunities for currently enrolled students and help connect alumni employers with potential job candidates for their organizations. </a:t>
            </a:r>
          </a:p>
          <a:p>
            <a:pPr marL="457200" lvl="0" indent="-457200" algn="just">
              <a:spcBef>
                <a:spcPts val="300"/>
              </a:spcBef>
              <a:buFont typeface="Arial" panose="020B0604020202020204" pitchFamily="34" charset="0"/>
              <a:buChar char="•"/>
            </a:pPr>
            <a:r>
              <a:rPr lang="en-US" sz="2500" dirty="0" smtClean="0">
                <a:solidFill>
                  <a:srgbClr val="143753"/>
                </a:solidFill>
              </a:rPr>
              <a:t>At Penn State the Lion Link program provides a networking service that connects Penn State students with alumni and other professionals in the students chosen field of interest. Students and alumni career coaches register online to participate in the program.</a:t>
            </a:r>
            <a:endParaRPr lang="en-US" sz="2500" dirty="0">
              <a:solidFill>
                <a:srgbClr val="143753"/>
              </a:solidFill>
            </a:endParaRPr>
          </a:p>
        </p:txBody>
      </p:sp>
    </p:spTree>
    <p:extLst>
      <p:ext uri="{BB962C8B-B14F-4D97-AF65-F5344CB8AC3E}">
        <p14:creationId xmlns:p14="http://schemas.microsoft.com/office/powerpoint/2010/main" val="1199026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3850" y="323850"/>
            <a:ext cx="7924800" cy="788655"/>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a:solidFill>
                  <a:prstClr val="white"/>
                </a:solidFill>
              </a:rPr>
              <a:t> </a:t>
            </a:r>
            <a:r>
              <a:rPr lang="en-US" sz="3000" b="1" spc="56" dirty="0" smtClean="0">
                <a:solidFill>
                  <a:prstClr val="white"/>
                </a:solidFill>
              </a:rPr>
              <a:t>     IMPORTANCE </a:t>
            </a:r>
            <a:r>
              <a:rPr lang="en-US" sz="3000" b="1" spc="56" dirty="0">
                <a:solidFill>
                  <a:prstClr val="white"/>
                </a:solidFill>
              </a:rPr>
              <a:t>OF ALUMNI ORGANISATION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486400" y="1112505"/>
            <a:ext cx="6096000" cy="6163226"/>
          </a:xfrm>
          <a:prstGeom prst="rect">
            <a:avLst/>
          </a:prstGeom>
        </p:spPr>
        <p:txBody>
          <a:bodyPr>
            <a:spAutoFit/>
          </a:bodyPr>
          <a:lstStyle/>
          <a:p>
            <a:pPr marL="457200" lvl="0" indent="-457200" algn="just">
              <a:spcBef>
                <a:spcPts val="300"/>
              </a:spcBef>
              <a:buFont typeface="Arial" panose="020B0604020202020204" pitchFamily="34" charset="0"/>
              <a:buChar char="•"/>
            </a:pPr>
            <a:r>
              <a:rPr lang="en-US" sz="2600" dirty="0" smtClean="0">
                <a:solidFill>
                  <a:srgbClr val="143753"/>
                </a:solidFill>
              </a:rPr>
              <a:t>Institutions are advised to consider developing and investing in partnership opportunities that connect alumni with student life</a:t>
            </a:r>
          </a:p>
          <a:p>
            <a:pPr marL="457200" lvl="0" indent="-457200" algn="just">
              <a:spcBef>
                <a:spcPts val="300"/>
              </a:spcBef>
              <a:buFont typeface="Arial" panose="020B0604020202020204" pitchFamily="34" charset="0"/>
              <a:buChar char="•"/>
            </a:pPr>
            <a:r>
              <a:rPr lang="en-US" sz="2600" dirty="0" smtClean="0">
                <a:solidFill>
                  <a:srgbClr val="143753"/>
                </a:solidFill>
              </a:rPr>
              <a:t>At </a:t>
            </a:r>
            <a:r>
              <a:rPr lang="en-US" sz="2600" dirty="0" err="1" smtClean="0">
                <a:solidFill>
                  <a:srgbClr val="143753"/>
                </a:solidFill>
              </a:rPr>
              <a:t>Bellarmine</a:t>
            </a:r>
            <a:r>
              <a:rPr lang="en-US" sz="2600" dirty="0" smtClean="0">
                <a:solidFill>
                  <a:srgbClr val="143753"/>
                </a:solidFill>
              </a:rPr>
              <a:t> university, the alumni office provides each new student with a welcome kit. At Arizona State University, the alumni office provides lemonade to the students, their families and the workers who help move in day. </a:t>
            </a:r>
          </a:p>
          <a:p>
            <a:pPr algn="just">
              <a:spcBef>
                <a:spcPts val="300"/>
              </a:spcBef>
            </a:pPr>
            <a:r>
              <a:rPr lang="en-US" sz="2600" dirty="0" smtClean="0">
                <a:solidFill>
                  <a:srgbClr val="143753"/>
                </a:solidFill>
              </a:rPr>
              <a:t>Though this seems like a relatively simple gesture, creating the kind positive atmosphere make students feel good about the institution</a:t>
            </a:r>
            <a:r>
              <a:rPr lang="en-US" sz="2700" dirty="0" smtClean="0">
                <a:solidFill>
                  <a:srgbClr val="143753"/>
                </a:solidFill>
              </a:rPr>
              <a:t>.</a:t>
            </a:r>
          </a:p>
          <a:p>
            <a:pPr lvl="0" algn="just">
              <a:spcBef>
                <a:spcPts val="300"/>
              </a:spcBef>
            </a:pPr>
            <a:endParaRPr lang="en-US" sz="2500" dirty="0">
              <a:solidFill>
                <a:srgbClr val="143753"/>
              </a:solidFill>
            </a:endParaRPr>
          </a:p>
        </p:txBody>
      </p:sp>
    </p:spTree>
    <p:extLst>
      <p:ext uri="{BB962C8B-B14F-4D97-AF65-F5344CB8AC3E}">
        <p14:creationId xmlns:p14="http://schemas.microsoft.com/office/powerpoint/2010/main" val="1030582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2950" y="457201"/>
            <a:ext cx="7505700" cy="938213"/>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smtClean="0">
                <a:solidFill>
                  <a:prstClr val="white"/>
                </a:solidFill>
              </a:rPr>
              <a:t>      PROPOSED </a:t>
            </a:r>
            <a:r>
              <a:rPr lang="en-US" sz="3000" b="1" spc="56" dirty="0">
                <a:solidFill>
                  <a:prstClr val="white"/>
                </a:solidFill>
              </a:rPr>
              <a:t>ACTIVITIES FOR KSG ALUMNI</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90537"/>
            <a:ext cx="6877050" cy="5910263"/>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800725" y="1600461"/>
            <a:ext cx="6096000" cy="6247864"/>
          </a:xfrm>
          <a:prstGeom prst="rect">
            <a:avLst/>
          </a:prstGeom>
        </p:spPr>
        <p:txBody>
          <a:bodyPr>
            <a:spAutoFit/>
          </a:bodyPr>
          <a:lstStyle/>
          <a:p>
            <a:pPr marL="457200" lvl="0" indent="-457200" algn="just">
              <a:spcBef>
                <a:spcPts val="300"/>
              </a:spcBef>
              <a:buFont typeface="Arial" panose="020B0604020202020204" pitchFamily="34" charset="0"/>
              <a:buChar char="•"/>
            </a:pPr>
            <a:r>
              <a:rPr lang="en-US" sz="2700" dirty="0" smtClean="0">
                <a:solidFill>
                  <a:srgbClr val="143753"/>
                </a:solidFill>
              </a:rPr>
              <a:t>Fund raising for CSR activities, Sponsorship, Scholarships in Public Service Careers.</a:t>
            </a:r>
          </a:p>
          <a:p>
            <a:pPr marL="457200" lvl="0" indent="-457200" algn="just">
              <a:spcBef>
                <a:spcPts val="300"/>
              </a:spcBef>
              <a:buFont typeface="Arial" panose="020B0604020202020204" pitchFamily="34" charset="0"/>
              <a:buChar char="•"/>
            </a:pPr>
            <a:r>
              <a:rPr lang="en-US" sz="2700" dirty="0" smtClean="0">
                <a:solidFill>
                  <a:srgbClr val="143753"/>
                </a:solidFill>
              </a:rPr>
              <a:t>Mentorship Program in Civil Service &amp; Public Service.</a:t>
            </a:r>
          </a:p>
          <a:p>
            <a:pPr marL="457200" lvl="0" indent="-457200" algn="just">
              <a:spcBef>
                <a:spcPts val="300"/>
              </a:spcBef>
              <a:buFont typeface="Arial" panose="020B0604020202020204" pitchFamily="34" charset="0"/>
              <a:buChar char="•"/>
            </a:pPr>
            <a:r>
              <a:rPr lang="en-US" sz="2700" dirty="0" smtClean="0">
                <a:solidFill>
                  <a:srgbClr val="143753"/>
                </a:solidFill>
              </a:rPr>
              <a:t>Annual Leaders Conference.</a:t>
            </a:r>
          </a:p>
          <a:p>
            <a:pPr marL="457200" lvl="0" indent="-457200" algn="just">
              <a:spcBef>
                <a:spcPts val="300"/>
              </a:spcBef>
              <a:buFont typeface="Arial" panose="020B0604020202020204" pitchFamily="34" charset="0"/>
              <a:buChar char="•"/>
            </a:pPr>
            <a:r>
              <a:rPr lang="en-US" sz="2700" dirty="0" smtClean="0">
                <a:solidFill>
                  <a:srgbClr val="143753"/>
                </a:solidFill>
              </a:rPr>
              <a:t>Branding Kenya to foster Loyalty &amp; Patriotism.</a:t>
            </a:r>
          </a:p>
          <a:p>
            <a:pPr marL="457200" lvl="0" indent="-457200" algn="just">
              <a:spcBef>
                <a:spcPts val="300"/>
              </a:spcBef>
              <a:buFont typeface="Arial" panose="020B0604020202020204" pitchFamily="34" charset="0"/>
              <a:buChar char="•"/>
            </a:pPr>
            <a:r>
              <a:rPr lang="en-US" sz="2700" dirty="0" smtClean="0">
                <a:solidFill>
                  <a:srgbClr val="143753"/>
                </a:solidFill>
              </a:rPr>
              <a:t>Leaderships Seminars. </a:t>
            </a:r>
          </a:p>
          <a:p>
            <a:pPr marL="457200" lvl="0" indent="-457200" algn="just">
              <a:spcBef>
                <a:spcPts val="300"/>
              </a:spcBef>
              <a:buFont typeface="Arial" panose="020B0604020202020204" pitchFamily="34" charset="0"/>
              <a:buChar char="•"/>
            </a:pPr>
            <a:r>
              <a:rPr lang="en-US" sz="2700" dirty="0" smtClean="0">
                <a:solidFill>
                  <a:srgbClr val="143753"/>
                </a:solidFill>
              </a:rPr>
              <a:t>Mental Wellness awareness among Public Servants </a:t>
            </a:r>
          </a:p>
          <a:p>
            <a:pPr marL="457200" lvl="0" indent="-457200" algn="just">
              <a:spcBef>
                <a:spcPts val="300"/>
              </a:spcBef>
              <a:buFont typeface="Arial" panose="020B0604020202020204" pitchFamily="34" charset="0"/>
              <a:buChar char="•"/>
            </a:pPr>
            <a:r>
              <a:rPr lang="en-US" sz="2700" dirty="0" smtClean="0">
                <a:solidFill>
                  <a:srgbClr val="143753"/>
                </a:solidFill>
              </a:rPr>
              <a:t>Get- Together, Team Building Activities.</a:t>
            </a:r>
          </a:p>
          <a:p>
            <a:pPr marL="457200" lvl="0" indent="-457200" algn="just">
              <a:spcBef>
                <a:spcPts val="300"/>
              </a:spcBef>
              <a:buFont typeface="Arial" panose="020B0604020202020204" pitchFamily="34" charset="0"/>
              <a:buChar char="•"/>
            </a:pPr>
            <a:endParaRPr lang="en-US" sz="2800" dirty="0" smtClean="0">
              <a:solidFill>
                <a:srgbClr val="143753"/>
              </a:solidFill>
            </a:endParaRPr>
          </a:p>
          <a:p>
            <a:pPr marL="457200" lvl="0" indent="-457200" algn="just">
              <a:spcBef>
                <a:spcPts val="300"/>
              </a:spcBef>
              <a:buFont typeface="Arial" panose="020B0604020202020204" pitchFamily="34" charset="0"/>
              <a:buChar char="•"/>
            </a:pPr>
            <a:endParaRPr lang="en-US" sz="2800" dirty="0" smtClean="0">
              <a:solidFill>
                <a:srgbClr val="143753"/>
              </a:solidFill>
            </a:endParaRPr>
          </a:p>
        </p:txBody>
      </p:sp>
    </p:spTree>
    <p:extLst>
      <p:ext uri="{BB962C8B-B14F-4D97-AF65-F5344CB8AC3E}">
        <p14:creationId xmlns:p14="http://schemas.microsoft.com/office/powerpoint/2010/main" val="1311292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6550" y="490537"/>
            <a:ext cx="9144000" cy="862013"/>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smtClean="0">
                <a:solidFill>
                  <a:prstClr val="white"/>
                </a:solidFill>
              </a:rPr>
              <a:t>           WAY FORWARD</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90537"/>
            <a:ext cx="6877050" cy="5910263"/>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695950" y="2271698"/>
            <a:ext cx="6096000" cy="4439677"/>
          </a:xfrm>
          <a:prstGeom prst="rect">
            <a:avLst/>
          </a:prstGeom>
        </p:spPr>
        <p:txBody>
          <a:bodyPr>
            <a:spAutoFit/>
          </a:bodyPr>
          <a:lstStyle/>
          <a:p>
            <a:pPr marL="457200" lvl="0" indent="-457200" algn="just">
              <a:spcBef>
                <a:spcPts val="300"/>
              </a:spcBef>
              <a:buFont typeface="Arial" panose="020B0604020202020204" pitchFamily="34" charset="0"/>
              <a:buChar char="•"/>
            </a:pPr>
            <a:r>
              <a:rPr lang="en-US" sz="3000" dirty="0" smtClean="0">
                <a:solidFill>
                  <a:srgbClr val="143753"/>
                </a:solidFill>
              </a:rPr>
              <a:t>Commissioning of KSG Alumni</a:t>
            </a:r>
          </a:p>
          <a:p>
            <a:pPr marL="457200" lvl="0" indent="-457200" algn="just">
              <a:spcBef>
                <a:spcPts val="300"/>
              </a:spcBef>
              <a:buFont typeface="Arial" panose="020B0604020202020204" pitchFamily="34" charset="0"/>
              <a:buChar char="•"/>
            </a:pPr>
            <a:r>
              <a:rPr lang="en-US" sz="3000" dirty="0" smtClean="0">
                <a:solidFill>
                  <a:srgbClr val="143753"/>
                </a:solidFill>
              </a:rPr>
              <a:t>President’s Meeting</a:t>
            </a:r>
          </a:p>
          <a:p>
            <a:pPr marL="457200" lvl="0" indent="-457200" algn="just">
              <a:spcBef>
                <a:spcPts val="300"/>
              </a:spcBef>
              <a:buFont typeface="Arial" panose="020B0604020202020204" pitchFamily="34" charset="0"/>
              <a:buChar char="•"/>
            </a:pPr>
            <a:r>
              <a:rPr lang="en-US" sz="3000" dirty="0" smtClean="0">
                <a:solidFill>
                  <a:srgbClr val="143753"/>
                </a:solidFill>
              </a:rPr>
              <a:t>Registration of Alumni Members</a:t>
            </a:r>
          </a:p>
          <a:p>
            <a:pPr marL="457200" lvl="0" indent="-457200" algn="just">
              <a:spcBef>
                <a:spcPts val="300"/>
              </a:spcBef>
              <a:buFont typeface="Arial" panose="020B0604020202020204" pitchFamily="34" charset="0"/>
              <a:buChar char="•"/>
            </a:pPr>
            <a:r>
              <a:rPr lang="en-US" sz="3000" dirty="0" smtClean="0">
                <a:solidFill>
                  <a:srgbClr val="143753"/>
                </a:solidFill>
              </a:rPr>
              <a:t>Launch of the KSG Alumni</a:t>
            </a:r>
          </a:p>
          <a:p>
            <a:pPr marL="457200" lvl="0" indent="-457200" algn="just">
              <a:spcBef>
                <a:spcPts val="300"/>
              </a:spcBef>
              <a:buFont typeface="Arial" panose="020B0604020202020204" pitchFamily="34" charset="0"/>
              <a:buChar char="•"/>
            </a:pPr>
            <a:r>
              <a:rPr lang="en-US" sz="3000" dirty="0" smtClean="0">
                <a:solidFill>
                  <a:srgbClr val="143753"/>
                </a:solidFill>
              </a:rPr>
              <a:t>KSG Alumni Website</a:t>
            </a:r>
          </a:p>
          <a:p>
            <a:pPr marL="457200" lvl="0" indent="-457200" algn="just">
              <a:spcBef>
                <a:spcPts val="300"/>
              </a:spcBef>
              <a:buFont typeface="Arial" panose="020B0604020202020204" pitchFamily="34" charset="0"/>
              <a:buChar char="•"/>
            </a:pPr>
            <a:r>
              <a:rPr lang="en-US" sz="3000" dirty="0" smtClean="0">
                <a:solidFill>
                  <a:srgbClr val="143753"/>
                </a:solidFill>
              </a:rPr>
              <a:t>Annual General KSG Alumni Meeting</a:t>
            </a:r>
          </a:p>
          <a:p>
            <a:pPr lvl="0" algn="just">
              <a:spcBef>
                <a:spcPts val="300"/>
              </a:spcBef>
            </a:pPr>
            <a:endParaRPr lang="en-US" sz="2700" dirty="0" smtClean="0">
              <a:solidFill>
                <a:srgbClr val="143753"/>
              </a:solidFill>
            </a:endParaRPr>
          </a:p>
          <a:p>
            <a:pPr marL="457200" lvl="0" indent="-457200" algn="just">
              <a:spcBef>
                <a:spcPts val="300"/>
              </a:spcBef>
              <a:buFont typeface="Arial" panose="020B0604020202020204" pitchFamily="34" charset="0"/>
              <a:buChar char="•"/>
            </a:pPr>
            <a:endParaRPr lang="en-US" sz="2800" dirty="0">
              <a:solidFill>
                <a:srgbClr val="143753"/>
              </a:solidFill>
            </a:endParaRPr>
          </a:p>
        </p:txBody>
      </p:sp>
    </p:spTree>
    <p:extLst>
      <p:ext uri="{BB962C8B-B14F-4D97-AF65-F5344CB8AC3E}">
        <p14:creationId xmlns:p14="http://schemas.microsoft.com/office/powerpoint/2010/main" val="3546226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038350" y="1447800"/>
            <a:ext cx="8553450" cy="417195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143753"/>
                </a:solidFill>
                <a:latin typeface="Calibri Light" panose="020F0302020204030204"/>
                <a:ea typeface="+mj-ea"/>
                <a:cs typeface="+mj-cs"/>
              </a:rPr>
              <a:t>PLENARY SESSION</a:t>
            </a:r>
            <a:endParaRPr lang="en-US" b="1" dirty="0">
              <a:solidFill>
                <a:srgbClr val="143753"/>
              </a:solidFill>
            </a:endParaRPr>
          </a:p>
        </p:txBody>
      </p:sp>
    </p:spTree>
    <p:extLst>
      <p:ext uri="{BB962C8B-B14F-4D97-AF65-F5344CB8AC3E}">
        <p14:creationId xmlns:p14="http://schemas.microsoft.com/office/powerpoint/2010/main" val="2496864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4"/>
            <a:ext cx="10782300" cy="63466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681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98232" y="469106"/>
            <a:ext cx="8179468" cy="921544"/>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1891" y="271462"/>
            <a:ext cx="10515600" cy="1316832"/>
          </a:xfrm>
        </p:spPr>
        <p:txBody>
          <a:bodyPr>
            <a:normAutofit/>
          </a:bodyPr>
          <a:lstStyle/>
          <a:p>
            <a:r>
              <a:rPr lang="en-US" sz="3000" b="1" dirty="0" smtClean="0">
                <a:solidFill>
                  <a:schemeClr val="bg1"/>
                </a:solidFill>
                <a:latin typeface="+mn-lt"/>
              </a:rPr>
              <a:t>ABOUT KENYA SCHOOL OF GOVERNMENT</a:t>
            </a:r>
            <a:endParaRPr lang="en-US" sz="3000" dirty="0">
              <a:solidFill>
                <a:schemeClr val="bg1"/>
              </a:solidFill>
              <a:latin typeface="+mn-lt"/>
            </a:endParaRPr>
          </a:p>
        </p:txBody>
      </p:sp>
      <p:sp>
        <p:nvSpPr>
          <p:cNvPr id="4" name="Content Placeholder 3"/>
          <p:cNvSpPr>
            <a:spLocks noGrp="1"/>
          </p:cNvSpPr>
          <p:nvPr>
            <p:ph idx="1"/>
          </p:nvPr>
        </p:nvSpPr>
        <p:spPr>
          <a:xfrm>
            <a:off x="5366084" y="1526382"/>
            <a:ext cx="6597316" cy="5066506"/>
          </a:xfrm>
        </p:spPr>
        <p:txBody>
          <a:bodyPr>
            <a:normAutofit fontScale="92500" lnSpcReduction="10000"/>
          </a:bodyPr>
          <a:lstStyle/>
          <a:p>
            <a:pPr marL="0" indent="0" algn="just">
              <a:lnSpc>
                <a:spcPct val="100000"/>
              </a:lnSpc>
              <a:spcBef>
                <a:spcPts val="0"/>
              </a:spcBef>
              <a:buNone/>
            </a:pPr>
            <a:r>
              <a:rPr lang="en-US" sz="3200" dirty="0" smtClean="0">
                <a:solidFill>
                  <a:srgbClr val="143753"/>
                </a:solidFill>
              </a:rPr>
              <a:t>Kenya School of Government is a statutory body established under KSG Act No. 9 of 2012. </a:t>
            </a:r>
          </a:p>
          <a:p>
            <a:pPr marL="0" indent="0" algn="just">
              <a:lnSpc>
                <a:spcPct val="100000"/>
              </a:lnSpc>
              <a:spcBef>
                <a:spcPts val="0"/>
              </a:spcBef>
              <a:buNone/>
            </a:pPr>
            <a:endParaRPr lang="en-US" sz="3200" dirty="0" smtClean="0">
              <a:solidFill>
                <a:srgbClr val="143753"/>
              </a:solidFill>
            </a:endParaRPr>
          </a:p>
          <a:p>
            <a:pPr marL="0" indent="0" algn="just">
              <a:lnSpc>
                <a:spcPct val="100000"/>
              </a:lnSpc>
              <a:spcBef>
                <a:spcPts val="0"/>
              </a:spcBef>
              <a:buNone/>
            </a:pPr>
            <a:r>
              <a:rPr lang="en-US" sz="3200" dirty="0" smtClean="0">
                <a:solidFill>
                  <a:srgbClr val="143753"/>
                </a:solidFill>
              </a:rPr>
              <a:t>The School is charged with the responsibility of transforming the public service by nurturing national values and ethics; enhancing transformative leadership; developing core skills, knowledge  and competencies among public officers; and cultivating a culture of results- oriented service delivery. </a:t>
            </a:r>
          </a:p>
          <a:p>
            <a:endParaRPr lang="en-US" dirty="0">
              <a:solidFill>
                <a:srgbClr val="143753"/>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51" y="469106"/>
            <a:ext cx="5692742" cy="5950744"/>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036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5800" y="438150"/>
            <a:ext cx="7543800" cy="1017538"/>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rPr>
              <a:t>       ABOUT KENYA SCHOOL OF GOVERNMENT</a:t>
            </a:r>
            <a:endParaRPr lang="en-US" sz="3000"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76300" y="438150"/>
            <a:ext cx="6343650" cy="600075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467350" y="1379488"/>
            <a:ext cx="6572250" cy="5592812"/>
          </a:xfrm>
          <a:prstGeom prst="rect">
            <a:avLst/>
          </a:prstGeom>
        </p:spPr>
        <p:txBody>
          <a:bodyPr wrap="square">
            <a:spAutoFit/>
          </a:bodyPr>
          <a:lstStyle/>
          <a:p>
            <a:pPr algn="just">
              <a:spcBef>
                <a:spcPts val="300"/>
              </a:spcBef>
            </a:pPr>
            <a:r>
              <a:rPr lang="en-US" sz="2400" dirty="0" smtClean="0">
                <a:solidFill>
                  <a:srgbClr val="143753"/>
                </a:solidFill>
              </a:rPr>
              <a:t>The School offers:</a:t>
            </a:r>
          </a:p>
          <a:p>
            <a:pPr marL="800100" lvl="1" indent="-342900" algn="just">
              <a:lnSpc>
                <a:spcPct val="100000"/>
              </a:lnSpc>
              <a:spcBef>
                <a:spcPts val="300"/>
              </a:spcBef>
              <a:buClrTx/>
              <a:buFont typeface="Arial" panose="020B0604020202020204" pitchFamily="34" charset="0"/>
              <a:buChar char="•"/>
            </a:pPr>
            <a:r>
              <a:rPr lang="en-US" sz="2400" dirty="0" smtClean="0">
                <a:solidFill>
                  <a:srgbClr val="143753"/>
                </a:solidFill>
              </a:rPr>
              <a:t>Training that is designed to promote professional expertise and public service values, </a:t>
            </a:r>
          </a:p>
          <a:p>
            <a:pPr marL="800100" lvl="1" indent="-342900" algn="just">
              <a:lnSpc>
                <a:spcPct val="100000"/>
              </a:lnSpc>
              <a:spcBef>
                <a:spcPts val="300"/>
              </a:spcBef>
              <a:buClrTx/>
              <a:buFont typeface="Arial" panose="020B0604020202020204" pitchFamily="34" charset="0"/>
              <a:buChar char="•"/>
            </a:pPr>
            <a:r>
              <a:rPr lang="en-US" sz="2400" dirty="0" smtClean="0">
                <a:solidFill>
                  <a:srgbClr val="143753"/>
                </a:solidFill>
              </a:rPr>
              <a:t>Consultancy services to support organizational re-engineering of public institutions, </a:t>
            </a:r>
          </a:p>
          <a:p>
            <a:pPr marL="800100" lvl="1" indent="-342900" algn="just">
              <a:lnSpc>
                <a:spcPct val="100000"/>
              </a:lnSpc>
              <a:spcBef>
                <a:spcPts val="300"/>
              </a:spcBef>
              <a:buClrTx/>
              <a:buFont typeface="Arial" panose="020B0604020202020204" pitchFamily="34" charset="0"/>
              <a:buChar char="•"/>
            </a:pPr>
            <a:r>
              <a:rPr lang="en-US" sz="2400" dirty="0" smtClean="0">
                <a:solidFill>
                  <a:srgbClr val="143753"/>
                </a:solidFill>
              </a:rPr>
              <a:t>Policy-oriented and problem solving research, and </a:t>
            </a:r>
          </a:p>
          <a:p>
            <a:pPr marL="800100" lvl="1" indent="-342900" algn="just">
              <a:lnSpc>
                <a:spcPct val="100000"/>
              </a:lnSpc>
              <a:spcBef>
                <a:spcPts val="300"/>
              </a:spcBef>
              <a:buClrTx/>
              <a:buFont typeface="Arial" panose="020B0604020202020204" pitchFamily="34" charset="0"/>
              <a:buChar char="•"/>
            </a:pPr>
            <a:r>
              <a:rPr lang="en-US" sz="2400" dirty="0" smtClean="0">
                <a:solidFill>
                  <a:srgbClr val="143753"/>
                </a:solidFill>
              </a:rPr>
              <a:t>Advisory services informed by real-time data to enhance effective implementation of policy and programs whilst upholding high standards of integrity, competence, ethics and a culture of transparency</a:t>
            </a:r>
            <a:r>
              <a:rPr lang="en-US" sz="2000" dirty="0" smtClean="0">
                <a:solidFill>
                  <a:srgbClr val="143753"/>
                </a:solidFill>
                <a:latin typeface="Garamond" panose="02020404030301010803" pitchFamily="18" charset="0"/>
              </a:rPr>
              <a:t>.</a:t>
            </a:r>
            <a:endParaRPr lang="en-US" sz="2000" dirty="0">
              <a:solidFill>
                <a:srgbClr val="143753"/>
              </a:solidFill>
              <a:latin typeface="Garamond" panose="02020404030301010803" pitchFamily="18" charset="0"/>
            </a:endParaRPr>
          </a:p>
        </p:txBody>
      </p:sp>
    </p:spTree>
    <p:extLst>
      <p:ext uri="{BB962C8B-B14F-4D97-AF65-F5344CB8AC3E}">
        <p14:creationId xmlns:p14="http://schemas.microsoft.com/office/powerpoint/2010/main" val="256574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413266"/>
            <a:ext cx="9144000" cy="91440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438150"/>
            <a:ext cx="6343650" cy="600075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010150" y="593467"/>
            <a:ext cx="7639050" cy="553998"/>
          </a:xfrm>
          <a:prstGeom prst="rect">
            <a:avLst/>
          </a:prstGeom>
        </p:spPr>
        <p:txBody>
          <a:bodyPr wrap="square">
            <a:spAutoFit/>
          </a:bodyPr>
          <a:lstStyle/>
          <a:p>
            <a:r>
              <a:rPr lang="en-US" sz="3000" b="1" dirty="0" smtClean="0">
                <a:solidFill>
                  <a:schemeClr val="bg1"/>
                </a:solidFill>
              </a:rPr>
              <a:t>   ABOUT KENYA SCHOOL OF GOVERNMENT</a:t>
            </a:r>
            <a:endParaRPr lang="en-US" sz="3000" dirty="0"/>
          </a:p>
        </p:txBody>
      </p:sp>
      <p:sp>
        <p:nvSpPr>
          <p:cNvPr id="6" name="Rectangle 5"/>
          <p:cNvSpPr/>
          <p:nvPr/>
        </p:nvSpPr>
        <p:spPr>
          <a:xfrm>
            <a:off x="5467350" y="1973639"/>
            <a:ext cx="6553200" cy="4124206"/>
          </a:xfrm>
          <a:prstGeom prst="rect">
            <a:avLst/>
          </a:prstGeom>
        </p:spPr>
        <p:txBody>
          <a:bodyPr wrap="square">
            <a:spAutoFit/>
          </a:bodyPr>
          <a:lstStyle/>
          <a:p>
            <a:pPr marL="130374" lvl="1" indent="0" algn="ctr">
              <a:lnSpc>
                <a:spcPct val="100000"/>
              </a:lnSpc>
              <a:spcBef>
                <a:spcPts val="300"/>
              </a:spcBef>
              <a:buClrTx/>
              <a:buNone/>
            </a:pPr>
            <a:r>
              <a:rPr lang="en-US" sz="2800" b="1" dirty="0" smtClean="0">
                <a:solidFill>
                  <a:srgbClr val="143753"/>
                </a:solidFill>
              </a:rPr>
              <a:t>Vision</a:t>
            </a:r>
          </a:p>
          <a:p>
            <a:pPr marL="130374" lvl="1" indent="0" algn="ctr">
              <a:lnSpc>
                <a:spcPct val="100000"/>
              </a:lnSpc>
              <a:spcBef>
                <a:spcPts val="300"/>
              </a:spcBef>
              <a:buClrTx/>
              <a:buNone/>
            </a:pPr>
            <a:r>
              <a:rPr lang="en-US" sz="2800" dirty="0" smtClean="0">
                <a:solidFill>
                  <a:srgbClr val="143753"/>
                </a:solidFill>
              </a:rPr>
              <a:t>	Excellence in Public Service Capacity Development</a:t>
            </a:r>
          </a:p>
          <a:p>
            <a:pPr marL="130374" lvl="1" indent="0" algn="ctr">
              <a:lnSpc>
                <a:spcPct val="100000"/>
              </a:lnSpc>
              <a:spcBef>
                <a:spcPts val="300"/>
              </a:spcBef>
              <a:buClrTx/>
              <a:buNone/>
            </a:pPr>
            <a:endParaRPr lang="en-US" sz="2800" dirty="0" smtClean="0">
              <a:solidFill>
                <a:srgbClr val="143753"/>
              </a:solidFill>
            </a:endParaRPr>
          </a:p>
          <a:p>
            <a:pPr marL="130374" lvl="1" indent="0" algn="ctr">
              <a:lnSpc>
                <a:spcPct val="100000"/>
              </a:lnSpc>
              <a:spcBef>
                <a:spcPts val="300"/>
              </a:spcBef>
              <a:buClrTx/>
              <a:buNone/>
            </a:pPr>
            <a:r>
              <a:rPr lang="en-US" sz="2800" b="1" dirty="0" smtClean="0">
                <a:solidFill>
                  <a:srgbClr val="143753"/>
                </a:solidFill>
              </a:rPr>
              <a:t>Mission</a:t>
            </a:r>
          </a:p>
          <a:p>
            <a:pPr marL="130374" lvl="1" indent="0" algn="ctr">
              <a:lnSpc>
                <a:spcPct val="100000"/>
              </a:lnSpc>
              <a:spcBef>
                <a:spcPts val="300"/>
              </a:spcBef>
              <a:buClrTx/>
              <a:buNone/>
            </a:pPr>
            <a:r>
              <a:rPr lang="en-US" sz="2800" dirty="0" smtClean="0">
                <a:solidFill>
                  <a:srgbClr val="143753"/>
                </a:solidFill>
              </a:rPr>
              <a:t>	To build capacity of the Public Service by 	developing core, managerial and leadership	competencies for quality public service</a:t>
            </a:r>
          </a:p>
        </p:txBody>
      </p:sp>
    </p:spTree>
    <p:extLst>
      <p:ext uri="{BB962C8B-B14F-4D97-AF65-F5344CB8AC3E}">
        <p14:creationId xmlns:p14="http://schemas.microsoft.com/office/powerpoint/2010/main" val="40598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14850" y="419100"/>
            <a:ext cx="7677150" cy="91440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rPr>
              <a:t>     ABOUT KENYA SCHOOL OF GOVERNMENT</a:t>
            </a:r>
            <a:endParaRPr lang="en-US" sz="3000" dirty="0"/>
          </a:p>
        </p:txBody>
      </p:sp>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438150"/>
            <a:ext cx="6343650" cy="600075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6743700" y="2729533"/>
            <a:ext cx="6096000" cy="3054682"/>
          </a:xfrm>
          <a:prstGeom prst="rect">
            <a:avLst/>
          </a:prstGeom>
        </p:spPr>
        <p:txBody>
          <a:bodyPr>
            <a:spAutoFit/>
          </a:bodyPr>
          <a:lstStyle/>
          <a:p>
            <a:pPr marL="587574" lvl="1" indent="-457200" algn="just">
              <a:lnSpc>
                <a:spcPct val="100000"/>
              </a:lnSpc>
              <a:spcBef>
                <a:spcPts val="300"/>
              </a:spcBef>
              <a:buClrTx/>
              <a:buFont typeface="Arial" panose="020B0604020202020204" pitchFamily="34" charset="0"/>
              <a:buChar char="•"/>
            </a:pPr>
            <a:r>
              <a:rPr lang="en-US" sz="3000" dirty="0" smtClean="0">
                <a:solidFill>
                  <a:srgbClr val="143753"/>
                </a:solidFill>
              </a:rPr>
              <a:t>Responsiveness    </a:t>
            </a:r>
          </a:p>
          <a:p>
            <a:pPr marL="587574" lvl="1" indent="-457200" algn="just">
              <a:lnSpc>
                <a:spcPct val="100000"/>
              </a:lnSpc>
              <a:spcBef>
                <a:spcPts val="300"/>
              </a:spcBef>
              <a:buClrTx/>
              <a:buFont typeface="Arial" panose="020B0604020202020204" pitchFamily="34" charset="0"/>
              <a:buChar char="•"/>
            </a:pPr>
            <a:r>
              <a:rPr lang="en-US" sz="3000" dirty="0" smtClean="0">
                <a:solidFill>
                  <a:srgbClr val="143753"/>
                </a:solidFill>
              </a:rPr>
              <a:t>Creativity and Innovation</a:t>
            </a:r>
          </a:p>
          <a:p>
            <a:pPr marL="587574" lvl="1" indent="-457200" algn="just">
              <a:lnSpc>
                <a:spcPct val="100000"/>
              </a:lnSpc>
              <a:spcBef>
                <a:spcPts val="300"/>
              </a:spcBef>
              <a:buClrTx/>
              <a:buFont typeface="Arial" panose="020B0604020202020204" pitchFamily="34" charset="0"/>
              <a:buChar char="•"/>
            </a:pPr>
            <a:r>
              <a:rPr lang="en-US" sz="3000" dirty="0" smtClean="0">
                <a:solidFill>
                  <a:srgbClr val="143753"/>
                </a:solidFill>
              </a:rPr>
              <a:t>Integrity   </a:t>
            </a:r>
          </a:p>
          <a:p>
            <a:pPr marL="587574" lvl="1" indent="-457200" algn="just">
              <a:lnSpc>
                <a:spcPct val="100000"/>
              </a:lnSpc>
              <a:spcBef>
                <a:spcPts val="300"/>
              </a:spcBef>
              <a:buClrTx/>
              <a:buFont typeface="Arial" panose="020B0604020202020204" pitchFamily="34" charset="0"/>
              <a:buChar char="•"/>
            </a:pPr>
            <a:r>
              <a:rPr lang="en-US" sz="3000" dirty="0" smtClean="0">
                <a:solidFill>
                  <a:srgbClr val="143753"/>
                </a:solidFill>
              </a:rPr>
              <a:t>Inclusivity     </a:t>
            </a:r>
          </a:p>
          <a:p>
            <a:pPr marL="587574" lvl="1" indent="-457200" algn="just">
              <a:lnSpc>
                <a:spcPct val="100000"/>
              </a:lnSpc>
              <a:spcBef>
                <a:spcPts val="300"/>
              </a:spcBef>
              <a:buClrTx/>
              <a:buFont typeface="Arial" panose="020B0604020202020204" pitchFamily="34" charset="0"/>
              <a:buChar char="•"/>
            </a:pPr>
            <a:r>
              <a:rPr lang="en-US" sz="3000" dirty="0" smtClean="0">
                <a:solidFill>
                  <a:srgbClr val="143753"/>
                </a:solidFill>
              </a:rPr>
              <a:t>Commitment    </a:t>
            </a:r>
          </a:p>
          <a:p>
            <a:pPr marL="587574" lvl="1" indent="-457200" algn="just">
              <a:lnSpc>
                <a:spcPct val="100000"/>
              </a:lnSpc>
              <a:spcBef>
                <a:spcPts val="300"/>
              </a:spcBef>
              <a:buClrTx/>
              <a:buFont typeface="Arial" panose="020B0604020202020204" pitchFamily="34" charset="0"/>
              <a:buChar char="•"/>
            </a:pPr>
            <a:r>
              <a:rPr lang="en-US" sz="3000" dirty="0" smtClean="0">
                <a:solidFill>
                  <a:srgbClr val="143753"/>
                </a:solidFill>
              </a:rPr>
              <a:t>Excellence</a:t>
            </a:r>
            <a:endParaRPr lang="en-US" sz="3000" dirty="0">
              <a:solidFill>
                <a:srgbClr val="143753"/>
              </a:solidFill>
            </a:endParaRPr>
          </a:p>
        </p:txBody>
      </p:sp>
      <p:sp>
        <p:nvSpPr>
          <p:cNvPr id="6" name="Rectangle 5"/>
          <p:cNvSpPr/>
          <p:nvPr/>
        </p:nvSpPr>
        <p:spPr>
          <a:xfrm>
            <a:off x="7535326" y="2011408"/>
            <a:ext cx="2588698" cy="584775"/>
          </a:xfrm>
          <a:prstGeom prst="rect">
            <a:avLst/>
          </a:prstGeom>
        </p:spPr>
        <p:txBody>
          <a:bodyPr wrap="square">
            <a:spAutoFit/>
          </a:bodyPr>
          <a:lstStyle/>
          <a:p>
            <a:r>
              <a:rPr lang="en-US" sz="3200" b="1" dirty="0" smtClean="0">
                <a:solidFill>
                  <a:srgbClr val="143753"/>
                </a:solidFill>
              </a:rPr>
              <a:t>Core values</a:t>
            </a:r>
            <a:endParaRPr lang="en-US" sz="3200" b="1" dirty="0"/>
          </a:p>
        </p:txBody>
      </p:sp>
    </p:spTree>
    <p:extLst>
      <p:ext uri="{BB962C8B-B14F-4D97-AF65-F5344CB8AC3E}">
        <p14:creationId xmlns:p14="http://schemas.microsoft.com/office/powerpoint/2010/main" val="1841952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8150" y="323850"/>
            <a:ext cx="7772400" cy="97155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56" dirty="0">
                <a:solidFill>
                  <a:schemeClr val="bg1"/>
                </a:solidFill>
              </a:rPr>
              <a:t>WHO IS AN ALUMNI?</a:t>
            </a:r>
            <a:endParaRPr lang="en-US"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543550" y="1699343"/>
            <a:ext cx="6477000" cy="4478149"/>
          </a:xfrm>
          <a:prstGeom prst="rect">
            <a:avLst/>
          </a:prstGeom>
        </p:spPr>
        <p:txBody>
          <a:bodyPr wrap="square">
            <a:spAutoFit/>
          </a:bodyPr>
          <a:lstStyle/>
          <a:p>
            <a:pPr marL="214313" indent="-214313" algn="just">
              <a:lnSpc>
                <a:spcPct val="100000"/>
              </a:lnSpc>
              <a:spcBef>
                <a:spcPts val="300"/>
              </a:spcBef>
            </a:pPr>
            <a:r>
              <a:rPr lang="en-US" sz="2800" dirty="0" smtClean="0">
                <a:solidFill>
                  <a:srgbClr val="143753"/>
                </a:solidFill>
              </a:rPr>
              <a:t>Alumni (Plural of Alumnus)</a:t>
            </a:r>
          </a:p>
          <a:p>
            <a:pPr marL="214313" indent="-214313" algn="just">
              <a:lnSpc>
                <a:spcPct val="100000"/>
              </a:lnSpc>
              <a:spcBef>
                <a:spcPts val="300"/>
              </a:spcBef>
            </a:pPr>
            <a:r>
              <a:rPr lang="en-US" sz="2800" dirty="0" smtClean="0">
                <a:solidFill>
                  <a:srgbClr val="143753"/>
                </a:solidFill>
              </a:rPr>
              <a:t>Refers to men and women who have completed their studies, esp. at a school, college or university </a:t>
            </a:r>
            <a:r>
              <a:rPr lang="en-US" sz="2800" i="1" dirty="0" smtClean="0">
                <a:solidFill>
                  <a:srgbClr val="143753"/>
                </a:solidFill>
              </a:rPr>
              <a:t>(American Dictionary)</a:t>
            </a:r>
          </a:p>
          <a:p>
            <a:pPr marL="214313" indent="-214313" algn="just">
              <a:spcBef>
                <a:spcPts val="300"/>
              </a:spcBef>
            </a:pPr>
            <a:r>
              <a:rPr lang="en-US" sz="2800" dirty="0" smtClean="0">
                <a:solidFill>
                  <a:srgbClr val="143753"/>
                </a:solidFill>
              </a:rPr>
              <a:t>A person who has attended or has graduated from a particular school, college, or university. A</a:t>
            </a:r>
            <a:r>
              <a:rPr lang="x-none" sz="2800" dirty="0" smtClean="0">
                <a:solidFill>
                  <a:srgbClr val="143753"/>
                </a:solidFill>
                <a:ea typeface="Calibri" panose="020F0502020204030204" pitchFamily="34" charset="0"/>
                <a:cs typeface="Times New Roman" panose="02020603050405020304" pitchFamily="18" charset="0"/>
              </a:rPr>
              <a:t> </a:t>
            </a:r>
            <a:r>
              <a:rPr lang="en-US" sz="2800" dirty="0" smtClean="0">
                <a:solidFill>
                  <a:srgbClr val="143753"/>
                </a:solidFill>
                <a:ea typeface="Calibri" panose="020F0502020204030204" pitchFamily="34" charset="0"/>
                <a:cs typeface="Times New Roman" panose="02020603050405020304" pitchFamily="18" charset="0"/>
              </a:rPr>
              <a:t>person who is a </a:t>
            </a:r>
            <a:r>
              <a:rPr lang="x-none" sz="2800" dirty="0" smtClean="0">
                <a:solidFill>
                  <a:srgbClr val="143753"/>
                </a:solidFill>
                <a:ea typeface="Calibri" panose="020F0502020204030204" pitchFamily="34" charset="0"/>
                <a:cs typeface="Times New Roman" panose="02020603050405020304" pitchFamily="18" charset="0"/>
              </a:rPr>
              <a:t>former member</a:t>
            </a:r>
            <a:r>
              <a:rPr lang="en-US" sz="2800" dirty="0" smtClean="0">
                <a:solidFill>
                  <a:srgbClr val="143753"/>
                </a:solidFill>
                <a:ea typeface="Calibri" panose="020F0502020204030204" pitchFamily="34" charset="0"/>
                <a:cs typeface="Times New Roman" panose="02020603050405020304" pitchFamily="18" charset="0"/>
              </a:rPr>
              <a:t>,</a:t>
            </a:r>
            <a:r>
              <a:rPr lang="x-none" sz="2800" dirty="0" smtClean="0">
                <a:solidFill>
                  <a:srgbClr val="143753"/>
                </a:solidFill>
                <a:ea typeface="Calibri" panose="020F0502020204030204" pitchFamily="34" charset="0"/>
                <a:cs typeface="Times New Roman" panose="02020603050405020304" pitchFamily="18" charset="0"/>
              </a:rPr>
              <a:t> </a:t>
            </a:r>
            <a:r>
              <a:rPr lang="en-US" sz="2800" dirty="0" smtClean="0">
                <a:solidFill>
                  <a:srgbClr val="143753"/>
                </a:solidFill>
                <a:ea typeface="Calibri" panose="020F0502020204030204" pitchFamily="34" charset="0"/>
                <a:cs typeface="Times New Roman" panose="02020603050405020304" pitchFamily="18" charset="0"/>
              </a:rPr>
              <a:t>employee, contributor, or inmate </a:t>
            </a:r>
            <a:r>
              <a:rPr lang="en-US" sz="2800" i="1" dirty="0" smtClean="0">
                <a:solidFill>
                  <a:srgbClr val="143753"/>
                </a:solidFill>
                <a:ea typeface="Calibri" panose="020F0502020204030204" pitchFamily="34" charset="0"/>
                <a:cs typeface="Times New Roman" panose="02020603050405020304" pitchFamily="18" charset="0"/>
              </a:rPr>
              <a:t>(Miriam-Webster)</a:t>
            </a:r>
            <a:r>
              <a:rPr lang="en-US" sz="2800" dirty="0" smtClean="0">
                <a:solidFill>
                  <a:srgbClr val="143753"/>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5611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4800" y="323850"/>
            <a:ext cx="7943850" cy="831071"/>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8800" y="1154921"/>
            <a:ext cx="6096000" cy="5401479"/>
          </a:xfrm>
          <a:prstGeom prst="rect">
            <a:avLst/>
          </a:prstGeom>
        </p:spPr>
        <p:txBody>
          <a:bodyPr>
            <a:spAutoFit/>
          </a:bodyPr>
          <a:lstStyle/>
          <a:p>
            <a:pPr marL="214313" indent="-214313" algn="just">
              <a:lnSpc>
                <a:spcPct val="100000"/>
              </a:lnSpc>
              <a:spcBef>
                <a:spcPts val="300"/>
              </a:spcBef>
              <a:spcAft>
                <a:spcPts val="600"/>
              </a:spcAft>
            </a:pPr>
            <a:r>
              <a:rPr lang="x-none" sz="3000" dirty="0" smtClean="0">
                <a:solidFill>
                  <a:srgbClr val="143753"/>
                </a:solidFill>
                <a:ea typeface="Calibri" panose="020F0502020204030204" pitchFamily="34" charset="0"/>
                <a:cs typeface="Times New Roman" panose="02020603050405020304" pitchFamily="18" charset="0"/>
              </a:rPr>
              <a:t>The Latin noun alumnus means "foster son" or "pupil" and is derived from the verb alere "to nourish".</a:t>
            </a:r>
            <a:endParaRPr lang="en-US" sz="3000" dirty="0" smtClean="0">
              <a:solidFill>
                <a:srgbClr val="143753"/>
              </a:solidFill>
              <a:ea typeface="Calibri" panose="020F0502020204030204" pitchFamily="34" charset="0"/>
              <a:cs typeface="Times New Roman" panose="02020603050405020304" pitchFamily="18" charset="0"/>
            </a:endParaRPr>
          </a:p>
          <a:p>
            <a:pPr marL="214313" indent="-214313" algn="just">
              <a:lnSpc>
                <a:spcPct val="100000"/>
              </a:lnSpc>
              <a:spcBef>
                <a:spcPts val="300"/>
              </a:spcBef>
              <a:spcAft>
                <a:spcPts val="600"/>
              </a:spcAft>
            </a:pPr>
            <a:r>
              <a:rPr lang="x-none" sz="3000" dirty="0" smtClean="0">
                <a:solidFill>
                  <a:srgbClr val="143753"/>
                </a:solidFill>
                <a:ea typeface="Calibri" panose="020F0502020204030204" pitchFamily="34" charset="0"/>
                <a:cs typeface="Times New Roman" panose="02020603050405020304" pitchFamily="18" charset="0"/>
              </a:rPr>
              <a:t>Despite the warmth of feelings between the parent and child, "an alumnus might be treated both as a beloved child and as a household servant.“</a:t>
            </a:r>
            <a:endParaRPr lang="en-US" sz="3000" dirty="0" smtClean="0">
              <a:solidFill>
                <a:srgbClr val="143753"/>
              </a:solidFill>
              <a:ea typeface="Calibri" panose="020F0502020204030204" pitchFamily="34" charset="0"/>
              <a:cs typeface="Times New Roman" panose="02020603050405020304" pitchFamily="18" charset="0"/>
            </a:endParaRPr>
          </a:p>
          <a:p>
            <a:pPr marL="214313" indent="-214313" algn="just">
              <a:lnSpc>
                <a:spcPct val="100000"/>
              </a:lnSpc>
              <a:spcBef>
                <a:spcPts val="300"/>
              </a:spcBef>
              <a:spcAft>
                <a:spcPts val="600"/>
              </a:spcAft>
            </a:pPr>
            <a:r>
              <a:rPr lang="x-none" sz="3000" dirty="0" smtClean="0">
                <a:solidFill>
                  <a:srgbClr val="143753"/>
                </a:solidFill>
                <a:ea typeface="Calibri" panose="020F0502020204030204" pitchFamily="34" charset="0"/>
                <a:cs typeface="Times New Roman" panose="02020603050405020304" pitchFamily="18" charset="0"/>
              </a:rPr>
              <a:t>The term is not synonymous with "graduate"; one can be an alumnus without graduating. </a:t>
            </a:r>
            <a:endParaRPr lang="en-US" sz="3000" dirty="0">
              <a:solidFill>
                <a:srgbClr val="143753"/>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6284853" y="455846"/>
            <a:ext cx="3925947" cy="584775"/>
          </a:xfrm>
          <a:prstGeom prst="rect">
            <a:avLst/>
          </a:prstGeom>
        </p:spPr>
        <p:txBody>
          <a:bodyPr wrap="none">
            <a:spAutoFit/>
          </a:bodyPr>
          <a:lstStyle/>
          <a:p>
            <a:pPr algn="ctr"/>
            <a:r>
              <a:rPr lang="en-US" sz="3200" b="1" spc="56" dirty="0" smtClean="0">
                <a:solidFill>
                  <a:schemeClr val="bg1"/>
                </a:solidFill>
              </a:rPr>
              <a:t>WHO IS AN ALUMNI?</a:t>
            </a:r>
            <a:endParaRPr lang="en-US" sz="3200" dirty="0">
              <a:solidFill>
                <a:schemeClr val="bg1"/>
              </a:solidFill>
            </a:endParaRPr>
          </a:p>
        </p:txBody>
      </p:sp>
    </p:spTree>
    <p:extLst>
      <p:ext uri="{BB962C8B-B14F-4D97-AF65-F5344CB8AC3E}">
        <p14:creationId xmlns:p14="http://schemas.microsoft.com/office/powerpoint/2010/main" val="98235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323851"/>
            <a:ext cx="8477250" cy="876300"/>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b="1" spc="56" dirty="0" smtClean="0">
                <a:solidFill>
                  <a:prstClr val="white"/>
                </a:solidFill>
              </a:rPr>
              <a:t>               IMPORTANCE </a:t>
            </a:r>
            <a:r>
              <a:rPr lang="en-US" sz="3000" b="1" spc="56" dirty="0">
                <a:solidFill>
                  <a:prstClr val="white"/>
                </a:solidFill>
              </a:rPr>
              <a:t>OF ALUMNI </a:t>
            </a:r>
            <a:r>
              <a:rPr lang="en-US" sz="3000" b="1" spc="56" dirty="0" smtClean="0">
                <a:solidFill>
                  <a:prstClr val="white"/>
                </a:solidFill>
              </a:rPr>
              <a:t>ORGANISATION</a:t>
            </a:r>
            <a:endParaRPr lang="en-US" sz="3000" dirty="0">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619750" y="1348219"/>
            <a:ext cx="6096000" cy="5847755"/>
          </a:xfrm>
          <a:prstGeom prst="rect">
            <a:avLst/>
          </a:prstGeom>
        </p:spPr>
        <p:txBody>
          <a:bodyPr>
            <a:spAutoFit/>
          </a:bodyPr>
          <a:lstStyle/>
          <a:p>
            <a:pPr marL="457200" indent="-457200" algn="just">
              <a:lnSpc>
                <a:spcPct val="100000"/>
              </a:lnSpc>
              <a:spcBef>
                <a:spcPts val="300"/>
              </a:spcBef>
              <a:buFont typeface="Arial" panose="020B0604020202020204" pitchFamily="34" charset="0"/>
              <a:buChar char="•"/>
            </a:pPr>
            <a:r>
              <a:rPr lang="en-US" sz="2800" dirty="0">
                <a:solidFill>
                  <a:srgbClr val="143753"/>
                </a:solidFill>
              </a:rPr>
              <a:t>Institutions are advised to develop and invest in partnership opportunities that connect alumni with student life.</a:t>
            </a:r>
          </a:p>
          <a:p>
            <a:pPr marL="457200" indent="-457200" algn="just">
              <a:lnSpc>
                <a:spcPct val="100000"/>
              </a:lnSpc>
              <a:spcBef>
                <a:spcPts val="300"/>
              </a:spcBef>
              <a:buFont typeface="Arial" panose="020B0604020202020204" pitchFamily="34" charset="0"/>
              <a:buChar char="•"/>
            </a:pPr>
            <a:r>
              <a:rPr lang="en-US" sz="2800" dirty="0">
                <a:solidFill>
                  <a:srgbClr val="143753"/>
                </a:solidFill>
              </a:rPr>
              <a:t>It is important for an institution to decide how it defines an alumnus and to document this to avoid any confusion.</a:t>
            </a:r>
          </a:p>
          <a:p>
            <a:pPr marL="457200" indent="-457200" algn="just">
              <a:lnSpc>
                <a:spcPct val="100000"/>
              </a:lnSpc>
              <a:spcBef>
                <a:spcPts val="300"/>
              </a:spcBef>
              <a:buFont typeface="Arial" panose="020B0604020202020204" pitchFamily="34" charset="0"/>
              <a:buChar char="•"/>
            </a:pPr>
            <a:r>
              <a:rPr lang="en-US" sz="2800" dirty="0">
                <a:solidFill>
                  <a:srgbClr val="143753"/>
                </a:solidFill>
              </a:rPr>
              <a:t>Alumni reflects an institution's most loyal and generous supporters. </a:t>
            </a:r>
          </a:p>
          <a:p>
            <a:pPr marL="457200" indent="-457200" algn="just">
              <a:spcBef>
                <a:spcPts val="300"/>
              </a:spcBef>
              <a:buFont typeface="Arial" panose="020B0604020202020204" pitchFamily="34" charset="0"/>
              <a:buChar char="•"/>
            </a:pPr>
            <a:r>
              <a:rPr lang="en-US" sz="2800" dirty="0" smtClean="0">
                <a:solidFill>
                  <a:srgbClr val="143753"/>
                </a:solidFill>
              </a:rPr>
              <a:t>They have fundraising role for an institution. </a:t>
            </a:r>
          </a:p>
          <a:p>
            <a:pPr marL="214313" indent="-214313" algn="just">
              <a:lnSpc>
                <a:spcPct val="100000"/>
              </a:lnSpc>
              <a:spcBef>
                <a:spcPts val="300"/>
              </a:spcBef>
            </a:pPr>
            <a:endParaRPr lang="en-US" sz="2800" dirty="0"/>
          </a:p>
        </p:txBody>
      </p:sp>
    </p:spTree>
    <p:extLst>
      <p:ext uri="{BB962C8B-B14F-4D97-AF65-F5344CB8AC3E}">
        <p14:creationId xmlns:p14="http://schemas.microsoft.com/office/powerpoint/2010/main" val="3570441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9550" y="323850"/>
            <a:ext cx="8020050" cy="962323"/>
          </a:xfrm>
          <a:prstGeom prst="rect">
            <a:avLst/>
          </a:prstGeom>
          <a:solidFill>
            <a:srgbClr val="143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pc="56" dirty="0" smtClean="0">
                <a:solidFill>
                  <a:prstClr val="white"/>
                </a:solidFill>
              </a:rPr>
              <a:t>         </a:t>
            </a:r>
            <a:r>
              <a:rPr lang="en-US" sz="3000" b="1" spc="56" dirty="0">
                <a:solidFill>
                  <a:prstClr val="white"/>
                </a:solidFill>
              </a:rPr>
              <a:t>IMPORTANCE OF ALUMNI ORGANISATION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323850"/>
            <a:ext cx="6096000" cy="6096000"/>
          </a:xfrm>
          <a:prstGeom prst="snip2DiagRect">
            <a:avLst/>
          </a:prstGeom>
          <a:solidFill>
            <a:srgbClr val="FFFFFF">
              <a:shade val="85000"/>
            </a:srgbClr>
          </a:solidFill>
          <a:ln w="88900" cap="sq">
            <a:solidFill>
              <a:srgbClr val="1437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600700" y="1286173"/>
            <a:ext cx="6096000" cy="5847755"/>
          </a:xfrm>
          <a:prstGeom prst="rect">
            <a:avLst/>
          </a:prstGeom>
        </p:spPr>
        <p:txBody>
          <a:bodyPr>
            <a:spAutoFit/>
          </a:bodyPr>
          <a:lstStyle/>
          <a:p>
            <a:pPr marL="457200" lvl="0" indent="-457200" algn="just">
              <a:spcBef>
                <a:spcPts val="300"/>
              </a:spcBef>
              <a:buFont typeface="Arial" panose="020B0604020202020204" pitchFamily="34" charset="0"/>
              <a:buChar char="•"/>
            </a:pPr>
            <a:r>
              <a:rPr lang="en-US" sz="2800" dirty="0" smtClean="0">
                <a:solidFill>
                  <a:srgbClr val="143753"/>
                </a:solidFill>
              </a:rPr>
              <a:t>They generate invaluable word-of-mouth marketing among their social and professional networks. </a:t>
            </a:r>
          </a:p>
          <a:p>
            <a:pPr marL="457200" lvl="0" indent="-457200" algn="just">
              <a:spcBef>
                <a:spcPts val="300"/>
              </a:spcBef>
              <a:buFont typeface="Arial" panose="020B0604020202020204" pitchFamily="34" charset="0"/>
              <a:buChar char="•"/>
            </a:pPr>
            <a:r>
              <a:rPr lang="en-US" sz="2800" dirty="0" smtClean="0">
                <a:solidFill>
                  <a:srgbClr val="143753"/>
                </a:solidFill>
              </a:rPr>
              <a:t>By engaging alumni, an institution can continue to benefit from the wealth of skills and experience.</a:t>
            </a:r>
          </a:p>
          <a:p>
            <a:pPr marL="457200" lvl="0" indent="-457200" algn="just">
              <a:spcBef>
                <a:spcPts val="300"/>
              </a:spcBef>
              <a:buFont typeface="Arial" panose="020B0604020202020204" pitchFamily="34" charset="0"/>
              <a:buChar char="•"/>
            </a:pPr>
            <a:r>
              <a:rPr lang="en-US" sz="2800" dirty="0" smtClean="0">
                <a:solidFill>
                  <a:srgbClr val="143753"/>
                </a:solidFill>
              </a:rPr>
              <a:t>Without strong alumni relations, an organization’s prospect pool will be significantly reduced and chances of significant fundraising success compromised.</a:t>
            </a:r>
          </a:p>
          <a:p>
            <a:pPr marL="457200" lvl="0" indent="-457200" algn="just">
              <a:spcBef>
                <a:spcPts val="300"/>
              </a:spcBef>
              <a:buFont typeface="Arial" panose="020B0604020202020204" pitchFamily="34" charset="0"/>
              <a:buChar char="•"/>
            </a:pPr>
            <a:endParaRPr lang="en-US" sz="2800" dirty="0" smtClean="0">
              <a:solidFill>
                <a:srgbClr val="143753"/>
              </a:solidFill>
            </a:endParaRPr>
          </a:p>
          <a:p>
            <a:pPr marL="214313" lvl="0" indent="-214313" algn="just">
              <a:spcBef>
                <a:spcPts val="300"/>
              </a:spcBef>
            </a:pPr>
            <a:endParaRPr lang="en-US" sz="2800" dirty="0">
              <a:solidFill>
                <a:prstClr val="black"/>
              </a:solidFill>
            </a:endParaRPr>
          </a:p>
        </p:txBody>
      </p:sp>
    </p:spTree>
    <p:extLst>
      <p:ext uri="{BB962C8B-B14F-4D97-AF65-F5344CB8AC3E}">
        <p14:creationId xmlns:p14="http://schemas.microsoft.com/office/powerpoint/2010/main" val="1506876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878</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Garamond</vt:lpstr>
      <vt:lpstr>Times New Roman</vt:lpstr>
      <vt:lpstr>Office Theme</vt:lpstr>
      <vt:lpstr>KSG ALUMNI ASSOCIATION</vt:lpstr>
      <vt:lpstr>ABOUT KENYA SCHOOL OF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KSG ALUMNI ASSOCIATION</dc:title>
  <dc:creator>Beth Muigai</dc:creator>
  <cp:lastModifiedBy>Beth Muigai</cp:lastModifiedBy>
  <cp:revision>12</cp:revision>
  <dcterms:created xsi:type="dcterms:W3CDTF">2022-06-14T13:36:22Z</dcterms:created>
  <dcterms:modified xsi:type="dcterms:W3CDTF">2022-06-14T15:02:04Z</dcterms:modified>
</cp:coreProperties>
</file>